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61" r:id="rId6"/>
    <p:sldId id="352" r:id="rId7"/>
    <p:sldId id="344" r:id="rId8"/>
    <p:sldId id="438" r:id="rId9"/>
    <p:sldId id="439" r:id="rId10"/>
    <p:sldId id="440" r:id="rId11"/>
    <p:sldId id="443" r:id="rId12"/>
    <p:sldId id="442" r:id="rId13"/>
    <p:sldId id="441" r:id="rId14"/>
    <p:sldId id="358" r:id="rId15"/>
    <p:sldId id="420" r:id="rId16"/>
    <p:sldId id="421" r:id="rId17"/>
    <p:sldId id="306" r:id="rId18"/>
    <p:sldId id="422" r:id="rId19"/>
    <p:sldId id="423" r:id="rId20"/>
    <p:sldId id="415" r:id="rId21"/>
    <p:sldId id="448" r:id="rId22"/>
    <p:sldId id="348" r:id="rId23"/>
    <p:sldId id="341" r:id="rId24"/>
    <p:sldId id="342" r:id="rId25"/>
    <p:sldId id="343" r:id="rId26"/>
    <p:sldId id="364" r:id="rId27"/>
    <p:sldId id="365" r:id="rId28"/>
    <p:sldId id="366" r:id="rId29"/>
    <p:sldId id="367" r:id="rId30"/>
    <p:sldId id="368" r:id="rId31"/>
    <p:sldId id="449" r:id="rId32"/>
    <p:sldId id="353" r:id="rId33"/>
    <p:sldId id="355" r:id="rId34"/>
    <p:sldId id="357" r:id="rId35"/>
    <p:sldId id="349" r:id="rId36"/>
    <p:sldId id="281" r:id="rId37"/>
    <p:sldId id="351" r:id="rId38"/>
    <p:sldId id="444" r:id="rId39"/>
    <p:sldId id="266" r:id="rId40"/>
    <p:sldId id="450" r:id="rId41"/>
    <p:sldId id="26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A5B"/>
    <a:srgbClr val="030D3E"/>
    <a:srgbClr val="2738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48"/>
      </p:cViewPr>
      <p:guideLst/>
    </p:cSldViewPr>
  </p:slideViewPr>
  <p:notesTextViewPr>
    <p:cViewPr>
      <p:scale>
        <a:sx n="3" d="2"/>
        <a:sy n="3" d="2"/>
      </p:scale>
      <p:origin x="0" y="0"/>
    </p:cViewPr>
  </p:notesTextViewPr>
  <p:sorterViewPr>
    <p:cViewPr>
      <p:scale>
        <a:sx n="100" d="100"/>
        <a:sy n="100" d="100"/>
      </p:scale>
      <p:origin x="0" y="-8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C838-1573-4D2C-BDA1-6EF47CA791BE}"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72F99-7204-4A16-BBCF-540DE47474A0}" type="slidenum">
              <a:rPr lang="en-US" smtClean="0"/>
              <a:t>‹#›</a:t>
            </a:fld>
            <a:endParaRPr lang="en-US"/>
          </a:p>
        </p:txBody>
      </p:sp>
    </p:spTree>
    <p:extLst>
      <p:ext uri="{BB962C8B-B14F-4D97-AF65-F5344CB8AC3E}">
        <p14:creationId xmlns:p14="http://schemas.microsoft.com/office/powerpoint/2010/main" val="363218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2743047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It’s hard to argue with the ideal state of a team.</a:t>
            </a:r>
          </a:p>
          <a:p>
            <a:endParaRPr lang="en-US" baseline="0" dirty="0"/>
          </a:p>
          <a:p>
            <a:r>
              <a:rPr lang="en-US" dirty="0"/>
              <a:t>To get the most out</a:t>
            </a:r>
            <a:r>
              <a:rPr lang="en-US" baseline="0" dirty="0"/>
              <a:t> of your team you want to have all members delivering on the right things as quickly as possible. Ideally, this might look like this:</a:t>
            </a:r>
            <a:endParaRPr lang="en-US" dirty="0"/>
          </a:p>
        </p:txBody>
      </p:sp>
      <p:sp>
        <p:nvSpPr>
          <p:cNvPr id="4" name="Slide Number Placeholder 3"/>
          <p:cNvSpPr>
            <a:spLocks noGrp="1"/>
          </p:cNvSpPr>
          <p:nvPr>
            <p:ph type="sldNum" sz="quarter" idx="10"/>
          </p:nvPr>
        </p:nvSpPr>
        <p:spPr/>
        <p:txBody>
          <a:bodyPr/>
          <a:lstStyle/>
          <a:p>
            <a:fld id="{6C3396DE-5796-40BA-A434-398CCD4FEB98}" type="slidenum">
              <a:rPr lang="en-US" smtClean="0"/>
              <a:t>12</a:t>
            </a:fld>
            <a:endParaRPr lang="en-US"/>
          </a:p>
        </p:txBody>
      </p:sp>
    </p:spTree>
    <p:extLst>
      <p:ext uri="{BB962C8B-B14F-4D97-AF65-F5344CB8AC3E}">
        <p14:creationId xmlns:p14="http://schemas.microsoft.com/office/powerpoint/2010/main" val="266211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often this is a better version of reality: The team</a:t>
            </a:r>
            <a:r>
              <a:rPr lang="en-US" baseline="0" dirty="0"/>
              <a:t> is moving quickly, but not necessarily in the right direction. You’ve got speed, but not velocity. Left unchecked individuals may be hitting goals, but the team as a whole won’t be moving forward very far.</a:t>
            </a:r>
            <a:endParaRPr lang="en-US" dirty="0"/>
          </a:p>
        </p:txBody>
      </p:sp>
      <p:sp>
        <p:nvSpPr>
          <p:cNvPr id="4" name="Slide Number Placeholder 3"/>
          <p:cNvSpPr>
            <a:spLocks noGrp="1"/>
          </p:cNvSpPr>
          <p:nvPr>
            <p:ph type="sldNum" sz="quarter" idx="10"/>
          </p:nvPr>
        </p:nvSpPr>
        <p:spPr/>
        <p:txBody>
          <a:bodyPr/>
          <a:lstStyle/>
          <a:p>
            <a:fld id="{6C3396DE-5796-40BA-A434-398CCD4FEB98}" type="slidenum">
              <a:rPr lang="en-US" smtClean="0"/>
              <a:t>13</a:t>
            </a:fld>
            <a:endParaRPr lang="en-US"/>
          </a:p>
        </p:txBody>
      </p:sp>
    </p:spTree>
    <p:extLst>
      <p:ext uri="{BB962C8B-B14F-4D97-AF65-F5344CB8AC3E}">
        <p14:creationId xmlns:p14="http://schemas.microsoft.com/office/powerpoint/2010/main" val="339919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approach is to</a:t>
            </a:r>
            <a:r>
              <a:rPr lang="en-US" baseline="0" dirty="0"/>
              <a:t> make decisions for the team. Team members are encouraged to bring ideas forward, but the manager determines what gets worked on when.  This model ensures consistency and direction, but the overall velocity of the team is limited to maximum throughput of the manager’s decision making.</a:t>
            </a:r>
          </a:p>
          <a:p>
            <a:endParaRPr lang="en-US" baseline="0" dirty="0"/>
          </a:p>
          <a:p>
            <a:r>
              <a:rPr lang="en-US" baseline="0" dirty="0"/>
              <a:t>This also provides a strong dis-incentive for team members with new ideas. </a:t>
            </a:r>
            <a:endParaRPr lang="en-US" dirty="0"/>
          </a:p>
        </p:txBody>
      </p:sp>
      <p:sp>
        <p:nvSpPr>
          <p:cNvPr id="4" name="Slide Number Placeholder 3"/>
          <p:cNvSpPr>
            <a:spLocks noGrp="1"/>
          </p:cNvSpPr>
          <p:nvPr>
            <p:ph type="sldNum" sz="quarter" idx="10"/>
          </p:nvPr>
        </p:nvSpPr>
        <p:spPr/>
        <p:txBody>
          <a:bodyPr/>
          <a:lstStyle/>
          <a:p>
            <a:fld id="{6C3396DE-5796-40BA-A434-398CCD4FEB98}" type="slidenum">
              <a:rPr lang="en-US" smtClean="0"/>
              <a:t>14</a:t>
            </a:fld>
            <a:endParaRPr lang="en-US"/>
          </a:p>
        </p:txBody>
      </p:sp>
    </p:spTree>
    <p:extLst>
      <p:ext uri="{BB962C8B-B14F-4D97-AF65-F5344CB8AC3E}">
        <p14:creationId xmlns:p14="http://schemas.microsoft.com/office/powerpoint/2010/main" val="83261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scalable approach is to teach </a:t>
            </a:r>
            <a:r>
              <a:rPr lang="en-US" baseline="0" dirty="0"/>
              <a:t>mental models</a:t>
            </a:r>
            <a:r>
              <a:rPr lang="en-US" dirty="0"/>
              <a:t> to enable</a:t>
            </a:r>
            <a:r>
              <a:rPr lang="en-US" baseline="0" dirty="0"/>
              <a:t> independent decision making. </a:t>
            </a:r>
            <a:r>
              <a:rPr lang="en-US" dirty="0"/>
              <a:t>Shared mental models</a:t>
            </a:r>
            <a:r>
              <a:rPr lang="en-US" baseline="0" dirty="0"/>
              <a:t> act like a lens and bring focus to the work being done – they lead us to better choices.</a:t>
            </a:r>
          </a:p>
          <a:p>
            <a:endParaRPr lang="en-US" baseline="0" dirty="0"/>
          </a:p>
          <a:p>
            <a:r>
              <a:rPr lang="en-US" baseline="0" dirty="0"/>
              <a:t>The time that leaders invest in helping the their team learn and embody the mental models pays off in greater team autonomy, which in turn, leads to faster delivery – shared mental models can turn speed into velocity.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C3396DE-5796-40BA-A434-398CCD4FEB98}" type="slidenum">
              <a:rPr lang="en-US" smtClean="0"/>
              <a:t>15</a:t>
            </a:fld>
            <a:endParaRPr lang="en-US"/>
          </a:p>
        </p:txBody>
      </p:sp>
    </p:spTree>
    <p:extLst>
      <p:ext uri="{BB962C8B-B14F-4D97-AF65-F5344CB8AC3E}">
        <p14:creationId xmlns:p14="http://schemas.microsoft.com/office/powerpoint/2010/main" val="58629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better yet is</a:t>
            </a:r>
            <a:r>
              <a:rPr lang="en-US" baseline="0" dirty="0"/>
              <a:t> when we use individual viewpoints to help us refine our mental models over time.  You’ll find the phrase “…unless you know better ones” scattered all over documents at Amazon. Yes, we have smart people here. Yes, we’ve thought deeply about problems and have good reasons for what we believe we should do. And at the same time, every one of us has blind spots. The only way to get to a better </a:t>
            </a:r>
            <a:r>
              <a:rPr lang="en-US" baseline="0"/>
              <a:t>solution than the </a:t>
            </a:r>
            <a:r>
              <a:rPr lang="en-US" baseline="0" dirty="0"/>
              <a:t>one we started with is when we are willing to challenge our own assumptions and when we intentionally make space for diverse perspectives.</a:t>
            </a:r>
          </a:p>
          <a:p>
            <a:endParaRPr lang="en-US" baseline="0" dirty="0"/>
          </a:p>
          <a:p>
            <a:r>
              <a:rPr lang="en-US" baseline="0" dirty="0"/>
              <a:t>This type of alignment tends to stick better.  We’ve collectively built the mental model together, so buy-in and consensus are almost natural byproducts of the process.</a:t>
            </a:r>
          </a:p>
        </p:txBody>
      </p:sp>
      <p:sp>
        <p:nvSpPr>
          <p:cNvPr id="4" name="Slide Number Placeholder 3"/>
          <p:cNvSpPr>
            <a:spLocks noGrp="1"/>
          </p:cNvSpPr>
          <p:nvPr>
            <p:ph type="sldNum" sz="quarter" idx="10"/>
          </p:nvPr>
        </p:nvSpPr>
        <p:spPr/>
        <p:txBody>
          <a:bodyPr/>
          <a:lstStyle/>
          <a:p>
            <a:fld id="{6C3396DE-5796-40BA-A434-398CCD4FEB98}" type="slidenum">
              <a:rPr lang="en-US" smtClean="0"/>
              <a:t>16</a:t>
            </a:fld>
            <a:endParaRPr lang="en-US"/>
          </a:p>
        </p:txBody>
      </p:sp>
    </p:spTree>
    <p:extLst>
      <p:ext uri="{BB962C8B-B14F-4D97-AF65-F5344CB8AC3E}">
        <p14:creationId xmlns:p14="http://schemas.microsoft.com/office/powerpoint/2010/main" val="317039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baseline="0" dirty="0">
                <a:solidFill>
                  <a:schemeClr val="tx1"/>
                </a:solidFill>
                <a:effectLst/>
                <a:latin typeface="Amazon Ember Regular" charset="0"/>
                <a:ea typeface="+mn-ea"/>
                <a:cs typeface="+mn-cs"/>
              </a:rPr>
              <a:t>[Note to presenters: You may want to use a handout with the full LPs in person </a:t>
            </a:r>
            <a:r>
              <a:rPr lang="en-US" sz="1200" b="0" i="1" kern="1200" baseline="0" dirty="0">
                <a:solidFill>
                  <a:schemeClr val="tx1"/>
                </a:solidFill>
                <a:effectLst/>
                <a:latin typeface="Amazon Ember Regular" charset="0"/>
                <a:ea typeface="+mn-ea"/>
                <a:cs typeface="+mn-cs"/>
              </a:rPr>
              <a:t>(</a:t>
            </a:r>
            <a:r>
              <a:rPr lang="en-US" sz="1200" b="0" i="1" u="none" baseline="0" dirty="0">
                <a:effectLst/>
              </a:rPr>
              <a:t>https://assets.aboutamazon.com/1d/9b/7aa80cb44794875b3cbbc5185980/amazons-leadership-principles-7.1.21%20(PDF).pdf)</a:t>
            </a:r>
            <a:r>
              <a:rPr lang="en-US" sz="1200" b="0" i="1" kern="1200" baseline="0" dirty="0">
                <a:solidFill>
                  <a:schemeClr val="tx1"/>
                </a:solidFill>
                <a:effectLst/>
                <a:latin typeface="Amazon Ember Regular" charset="0"/>
                <a:ea typeface="+mn-ea"/>
                <a:cs typeface="+mn-cs"/>
              </a:rPr>
              <a:t>; </a:t>
            </a:r>
            <a:r>
              <a:rPr lang="en-US" sz="1200" b="1" i="1" kern="1200" baseline="0" dirty="0">
                <a:solidFill>
                  <a:schemeClr val="tx1"/>
                </a:solidFill>
                <a:effectLst/>
                <a:latin typeface="Amazon Ember Regular" charset="0"/>
                <a:ea typeface="+mn-ea"/>
                <a:cs typeface="+mn-cs"/>
              </a:rPr>
              <a:t>or post the link in a videoconference chat – see additional notes further below. Also note updated FAQs available on our wiki – </a:t>
            </a:r>
            <a:r>
              <a:rPr lang="en-US" sz="1200" b="0" i="1" kern="1200" baseline="0" dirty="0">
                <a:solidFill>
                  <a:schemeClr val="tx1"/>
                </a:solidFill>
                <a:effectLst/>
                <a:latin typeface="Amazon Ember Regular" charset="0"/>
                <a:ea typeface="+mn-ea"/>
                <a:cs typeface="+mn-cs"/>
              </a:rPr>
              <a:t>https://w.amazon.com/bin/view/AWS/Teams/Sales-BD/Innovation/ </a:t>
            </a:r>
            <a:r>
              <a:rPr lang="en-US" sz="1200" b="1" i="1" kern="1200" baseline="0" dirty="0">
                <a:solidFill>
                  <a:schemeClr val="tx1"/>
                </a:solidFill>
                <a:effectLst/>
                <a:latin typeface="Amazon Ember Regular" charset="0"/>
                <a:ea typeface="+mn-ea"/>
                <a:cs typeface="+mn-cs"/>
              </a:rPr>
              <a:t>– around the latest two LPs added in July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Amazon Ember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mazon Ember Regular" charset="0"/>
                <a:ea typeface="+mn-ea"/>
                <a:cs typeface="+mn-cs"/>
              </a:rPr>
              <a:t>At Amazon, we hold ourselves and each other accountable for demonstrating</a:t>
            </a:r>
            <a:r>
              <a:rPr lang="en-US" sz="1200" b="0" i="0" kern="1200" baseline="0" dirty="0">
                <a:solidFill>
                  <a:schemeClr val="tx1"/>
                </a:solidFill>
                <a:effectLst/>
                <a:latin typeface="Amazon Ember Regular" charset="0"/>
                <a:ea typeface="+mn-ea"/>
                <a:cs typeface="+mn-cs"/>
              </a:rPr>
              <a:t> these 16 Leadership Principles </a:t>
            </a:r>
            <a:r>
              <a:rPr lang="en-US" sz="1200" b="0" i="0" kern="1200" dirty="0">
                <a:solidFill>
                  <a:schemeClr val="tx1"/>
                </a:solidFill>
                <a:effectLst/>
                <a:latin typeface="Amazon Ember Regular" charset="0"/>
                <a:ea typeface="+mn-ea"/>
                <a:cs typeface="+mn-cs"/>
              </a:rPr>
              <a:t>through our actions every day. These Leadership Principles describe how Amazon does business, how leaders lead, and how we keep the customer at the center of our decisions.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mazon Ember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mazon Ember Regular" charset="0"/>
                <a:ea typeface="+mn-ea"/>
                <a:cs typeface="+mn-cs"/>
              </a:rPr>
              <a:t>This slide shows</a:t>
            </a:r>
            <a:r>
              <a:rPr lang="en-US" sz="1200" b="0" i="0" kern="1200" baseline="0" dirty="0">
                <a:solidFill>
                  <a:schemeClr val="tx1"/>
                </a:solidFill>
                <a:effectLst/>
                <a:latin typeface="Amazon Ember Regular" charset="0"/>
                <a:ea typeface="+mn-ea"/>
                <a:cs typeface="+mn-cs"/>
              </a:rPr>
              <a:t> the headlines of these Leadership Principles – each has a few sentences of descriptive text accompanying them, which you can read by going to the link shown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Amazon Ember Regular" charset="0"/>
                <a:ea typeface="+mn-ea"/>
                <a:cs typeface="+mn-cs"/>
              </a:rPr>
              <a:t>Our</a:t>
            </a:r>
            <a:r>
              <a:rPr lang="en-US" sz="2000" b="0" i="0" kern="1200" baseline="0" dirty="0">
                <a:solidFill>
                  <a:schemeClr val="tx1"/>
                </a:solidFill>
                <a:effectLst/>
                <a:latin typeface="Amazon Ember Regular" charset="0"/>
                <a:ea typeface="+mn-ea"/>
                <a:cs typeface="+mn-cs"/>
              </a:rPr>
              <a:t> Leadership Principles start with Customer Obsession, but there is no hierarchy or order to them. You might notice that there is some </a:t>
            </a:r>
            <a:r>
              <a:rPr lang="en-US" baseline="0" dirty="0"/>
              <a:t>tension between principles – taking the time to Dive Deep could slow down </a:t>
            </a:r>
            <a:r>
              <a:rPr lang="en-US" dirty="0"/>
              <a:t>Bias for Action. How</a:t>
            </a:r>
            <a:r>
              <a:rPr lang="en-US" baseline="0" dirty="0"/>
              <a:t> do you simultaneously Dive Deep and Think Big? We have a principle about disagreeing AND committing.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a:t>
            </a:r>
            <a:r>
              <a:rPr lang="en-US" dirty="0"/>
              <a:t>ur</a:t>
            </a:r>
            <a:r>
              <a:rPr lang="en-US" baseline="0" dirty="0"/>
              <a:t> Leadership Principles are not meant to be harmonious – they are meant to be used together to help us make faster, high quality decisions. They </a:t>
            </a:r>
            <a:r>
              <a:rPr lang="en-US" sz="2000" b="0" i="0" kern="1200" dirty="0">
                <a:solidFill>
                  <a:schemeClr val="tx1"/>
                </a:solidFill>
                <a:effectLst/>
                <a:latin typeface="Amazon Ember Regular" charset="0"/>
                <a:ea typeface="+mn-ea"/>
                <a:cs typeface="+mn-cs"/>
              </a:rPr>
              <a:t>serve as guideposts</a:t>
            </a:r>
            <a:r>
              <a:rPr lang="en-US" sz="2000" b="0" i="0" kern="1200" baseline="0" dirty="0">
                <a:solidFill>
                  <a:schemeClr val="tx1"/>
                </a:solidFill>
                <a:effectLst/>
                <a:latin typeface="Amazon Ember Regular" charset="0"/>
                <a:ea typeface="+mn-ea"/>
                <a:cs typeface="+mn-cs"/>
              </a:rPr>
              <a:t> to</a:t>
            </a:r>
            <a:r>
              <a:rPr lang="en-US" sz="2000" b="0" i="0" kern="1200" dirty="0">
                <a:solidFill>
                  <a:schemeClr val="tx1"/>
                </a:solidFill>
                <a:effectLst/>
                <a:latin typeface="Amazon Ember Regular" charset="0"/>
                <a:ea typeface="+mn-ea"/>
                <a:cs typeface="+mn-cs"/>
              </a:rPr>
              <a:t> help us balance </a:t>
            </a:r>
            <a:r>
              <a:rPr lang="en-US" sz="2000" b="0" i="0" kern="1200" baseline="0" dirty="0">
                <a:solidFill>
                  <a:schemeClr val="tx1"/>
                </a:solidFill>
                <a:effectLst/>
                <a:latin typeface="Amazon Ember Regular" charset="0"/>
                <a:ea typeface="+mn-ea"/>
                <a:cs typeface="+mn-cs"/>
              </a:rPr>
              <a:t>priorities at the time we need to make a decision</a:t>
            </a:r>
            <a:r>
              <a:rPr lang="en-US" sz="2000" b="0" i="0" kern="1200" dirty="0">
                <a:solidFill>
                  <a:schemeClr val="tx1"/>
                </a:solidFill>
                <a:effectLst/>
                <a:latin typeface="Amazon Ember Regular" charset="0"/>
                <a:ea typeface="+mn-ea"/>
                <a:cs typeface="+mn-cs"/>
              </a:rPr>
              <a:t>. They help frame conversations where decisions are hard and complex, and force us to look at a problem from many different angles</a:t>
            </a:r>
            <a:endParaRPr lang="en-US" sz="20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kern="1200" baseline="0" dirty="0">
              <a:solidFill>
                <a:schemeClr val="tx1"/>
              </a:solidFill>
              <a:effectLst/>
              <a:latin typeface="Amazon Ember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baseline="0" dirty="0">
                <a:solidFill>
                  <a:schemeClr val="tx1"/>
                </a:solidFill>
                <a:effectLst/>
                <a:latin typeface="Amazon Ember Regular" charset="0"/>
                <a:ea typeface="+mn-ea"/>
                <a:cs typeface="+mn-cs"/>
              </a:rPr>
              <a:t>For example: y</a:t>
            </a:r>
            <a:r>
              <a:rPr lang="en-US" sz="2000" b="0" i="0" kern="1200" dirty="0">
                <a:solidFill>
                  <a:schemeClr val="tx1"/>
                </a:solidFill>
                <a:effectLst/>
                <a:latin typeface="Amazon Ember Regular" charset="0"/>
                <a:ea typeface="+mn-ea"/>
                <a:cs typeface="+mn-cs"/>
              </a:rPr>
              <a:t>ou need</a:t>
            </a:r>
            <a:r>
              <a:rPr lang="en-US" sz="2000" b="0" i="0" kern="1200" baseline="0" dirty="0">
                <a:solidFill>
                  <a:schemeClr val="tx1"/>
                </a:solidFill>
                <a:effectLst/>
                <a:latin typeface="Amazon Ember Regular" charset="0"/>
                <a:ea typeface="+mn-ea"/>
                <a:cs typeface="+mn-cs"/>
              </a:rPr>
              <a:t> to be biased for action and move fast, but you should dive deep at the right level to inform and validate the approach and mitigate risk. We need to think big and create bold, visionary innovations for customers, but need to dive deep so we have the right details on execution. We encourage employees to have backbone and voice diverse opinions – this fosters rich discussion and gets us to better, long term answers that benefit customers; but once we get to that decision, no matter what side of the discussion we were on, we need to commit to it and focus our energy executing it together.</a:t>
            </a:r>
            <a:endParaRPr lang="en-US" sz="2000" b="0" i="0" kern="1200" dirty="0">
              <a:solidFill>
                <a:schemeClr val="tx1"/>
              </a:solidFill>
              <a:effectLst/>
              <a:latin typeface="Amazon Ember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You can give</a:t>
            </a:r>
            <a:r>
              <a:rPr lang="en-US" i="1" baseline="0" dirty="0"/>
              <a:t> a short, non-confidential personal anecdote of a decision where you had to balance two or more LPs]</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baseline="0" dirty="0">
                <a:solidFill>
                  <a:schemeClr val="tx1"/>
                </a:solidFill>
                <a:effectLst/>
                <a:latin typeface="Amazon Ember Regular" charset="0"/>
                <a:ea typeface="+mn-ea"/>
                <a:cs typeface="+mn-cs"/>
              </a:rPr>
              <a:t>You’ll also notice that we say “These are our Leadership Principles…unless you know better ones.” Our LPs have remained consistent over time, but they aren’t set in stone – they have changed over time as the company has grown, and as additional. We added Learn &amp; Be Curious in 2015; we also merged a former Leadership Principle about being Vocally Self Critical into Earn Trust. The most recent additions to our LPs occurred on July 1</a:t>
            </a:r>
            <a:r>
              <a:rPr lang="en-US" sz="2000" b="0" i="0" kern="1200" baseline="30000" dirty="0">
                <a:solidFill>
                  <a:schemeClr val="tx1"/>
                </a:solidFill>
                <a:effectLst/>
                <a:latin typeface="Amazon Ember Regular" charset="0"/>
                <a:ea typeface="+mn-ea"/>
                <a:cs typeface="+mn-cs"/>
              </a:rPr>
              <a:t>st</a:t>
            </a:r>
            <a:r>
              <a:rPr lang="en-US" sz="2000" b="0" i="0" kern="1200" baseline="0" dirty="0">
                <a:solidFill>
                  <a:schemeClr val="tx1"/>
                </a:solidFill>
                <a:effectLst/>
                <a:latin typeface="Amazon Ember Regular" charset="0"/>
                <a:ea typeface="+mn-ea"/>
                <a:cs typeface="+mn-cs"/>
              </a:rPr>
              <a:t>, 2021, when we added two new principles: Strive to be Earth’s Best Employer, and Success and Scale Bring Broad Responsibility.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kern="1200" baseline="0" dirty="0">
              <a:solidFill>
                <a:schemeClr val="tx1"/>
              </a:solidFill>
              <a:effectLst/>
              <a:latin typeface="Amazon Ember Regular"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also have a philosophy that everyone in the company is a leader</a:t>
            </a:r>
            <a:r>
              <a:rPr lang="en-US" baseline="0" dirty="0"/>
              <a:t> on our mission</a:t>
            </a:r>
            <a:r>
              <a:rPr lang="en-US" dirty="0"/>
              <a:t>. And</a:t>
            </a:r>
            <a:r>
              <a:rPr lang="en-US" baseline="0" dirty="0"/>
              <a:t> part of that leadership is using these principles </a:t>
            </a:r>
            <a:r>
              <a:rPr lang="en-US" dirty="0"/>
              <a:t>every day</a:t>
            </a:r>
            <a:r>
              <a:rPr lang="en-US" baseline="0" dirty="0"/>
              <a:t> </a:t>
            </a:r>
            <a:r>
              <a:rPr lang="en-US" dirty="0"/>
              <a:t>to help us make better decisions in</a:t>
            </a:r>
            <a:r>
              <a:rPr lang="en-US" baseline="0" dirty="0"/>
              <a:t> helping our customers</a:t>
            </a:r>
            <a:r>
              <a:rPr lang="en-US" dirty="0"/>
              <a:t>. We</a:t>
            </a:r>
            <a:r>
              <a:rPr lang="en-US" baseline="0" dirty="0"/>
              <a:t> use our Leadership Principles pervasively – we use them in our hiring practices in discussing the examples that candidates relate in interviews;</a:t>
            </a:r>
            <a:r>
              <a:rPr lang="en-US" dirty="0"/>
              <a:t> they</a:t>
            </a:r>
            <a:r>
              <a:rPr lang="en-US" baseline="0" dirty="0"/>
              <a:t> are used</a:t>
            </a:r>
            <a:r>
              <a:rPr lang="en-US" dirty="0"/>
              <a:t> to frame</a:t>
            </a:r>
            <a:r>
              <a:rPr lang="en-US" baseline="0" dirty="0"/>
              <a:t> the feedback </a:t>
            </a:r>
            <a:r>
              <a:rPr lang="en-US" dirty="0"/>
              <a:t>we give each other as peers, and</a:t>
            </a:r>
            <a:r>
              <a:rPr lang="en-US" baseline="0" dirty="0"/>
              <a:t> in growth and development conversations between managers and employees. They are a common vernacular </a:t>
            </a:r>
            <a:r>
              <a:rPr lang="en-US" dirty="0"/>
              <a:t>that</a:t>
            </a:r>
            <a:r>
              <a:rPr lang="en-US" baseline="0" dirty="0"/>
              <a:t> we really do use every day.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discuss a few of them a little deeper.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685722" rtl="0" eaLnBrk="1" fontAlgn="auto" latinLnBrk="0" hangingPunct="1">
              <a:lnSpc>
                <a:spcPct val="100000"/>
              </a:lnSpc>
              <a:spcBef>
                <a:spcPts val="0"/>
              </a:spcBef>
              <a:spcAft>
                <a:spcPts val="0"/>
              </a:spcAft>
              <a:buClrTx/>
              <a:buSzTx/>
              <a:buFontTx/>
              <a:buNone/>
              <a:tabLst/>
              <a:defRPr/>
            </a:pPr>
            <a:r>
              <a:rPr lang="en-US" i="1" dirty="0">
                <a:effectLst/>
              </a:rPr>
              <a:t>[</a:t>
            </a:r>
            <a:r>
              <a:rPr lang="en-US" i="1" u="sng" dirty="0">
                <a:effectLst/>
              </a:rPr>
              <a:t>Additional</a:t>
            </a:r>
            <a:r>
              <a:rPr lang="en-US" i="1" u="sng" baseline="0" dirty="0">
                <a:effectLst/>
              </a:rPr>
              <a:t> notes if needed/have time: </a:t>
            </a:r>
          </a:p>
          <a:p>
            <a:pPr marL="171450" marR="0" lvl="0" indent="-171450" algn="l" defTabSz="685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u="none" baseline="0" dirty="0">
                <a:effectLst/>
              </a:rPr>
              <a:t>You can turn this slide into more of a discussion by printing out the Leadership Principles as a handout (https://assets.aboutamazon.com/1d/9b/7aa80cb44794875b3cbbc5185980/amazons-leadership-principles-7.1.21%20(PDF).pdf), or posting the link in a virtual chat (</a:t>
            </a:r>
            <a:r>
              <a:rPr lang="en-US" u="none" dirty="0"/>
              <a:t>https://www.aboutamazon.com/about-us/leadership-principles), </a:t>
            </a:r>
            <a:r>
              <a:rPr lang="en-US" i="1" u="none" dirty="0"/>
              <a:t>have the customers</a:t>
            </a:r>
            <a:r>
              <a:rPr lang="en-US" i="1" u="none" baseline="0" dirty="0"/>
              <a:t> read them, </a:t>
            </a:r>
            <a:r>
              <a:rPr lang="en-US" i="1" u="none" dirty="0"/>
              <a:t>then lead</a:t>
            </a:r>
            <a:r>
              <a:rPr lang="en-US" i="1" u="none" baseline="0" dirty="0"/>
              <a:t> a discussion – what stood out? What resonated? Do you notice any tension between them? What LPs map to values or tenets the customer has in their organization? What LPs do you think we missing?</a:t>
            </a:r>
          </a:p>
          <a:p>
            <a:pPr marL="171450" marR="0" lvl="0" indent="-171450" algn="l" defTabSz="685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u="none" baseline="0" dirty="0"/>
              <a:t>Your customer might also have values or similar principles for their company – research and review them as it may foster interesting discussion about where there are commonalities in approach.</a:t>
            </a:r>
          </a:p>
          <a:p>
            <a:pPr marL="171450" marR="0" lvl="0" indent="-171450" algn="l" defTabSz="68572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u="none" baseline="0" dirty="0"/>
          </a:p>
          <a:p>
            <a:pPr marL="0" marR="0" lvl="0" indent="0" algn="l" defTabSz="68572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u="none" baseline="0" dirty="0"/>
              <a:t>Other notes you can leverage:</a:t>
            </a:r>
          </a:p>
          <a:p>
            <a:pPr marL="171450" marR="0" lvl="0" indent="-171450" algn="l" defTabSz="685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A big part of what helps LP’s be a part of the fabric of our culture is that they are practical. They are for everyone. They provide words to describe things we want to challenge or feel uncomfortable about. They provide a shared vernacular, and help us create diverse perspectives. They help frame conversations where decisions are hard and complex, force to look at a problem from different angles.</a:t>
            </a:r>
            <a:endParaRPr lang="en-US" i="1" u="none" baseline="0" dirty="0"/>
          </a:p>
          <a:p>
            <a:pPr marL="171450" marR="0" lvl="0" indent="-171450" algn="l" defTabSz="685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u="none" baseline="0" dirty="0">
                <a:effectLst/>
              </a:rPr>
              <a:t>W</a:t>
            </a:r>
            <a:r>
              <a:rPr lang="en-US" i="1" dirty="0"/>
              <a:t>e expect leaders to have judgement and know when to practice these. And different LPs will be more important in different situations, different times in your career. For example, if it’s your first job out of college hire and develop the best is not an emphasis – more about learn and be curious, dive deep, bias for action. For director and VPs, hire and develop the best very important. </a:t>
            </a:r>
          </a:p>
          <a:p>
            <a:pPr marL="171450" marR="0" lvl="0" indent="-171450" algn="l" defTabSz="685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ANECDOTE:</a:t>
            </a:r>
            <a:r>
              <a:rPr lang="en-US" i="1" baseline="0" dirty="0"/>
              <a:t> </a:t>
            </a:r>
            <a:r>
              <a:rPr lang="en-US" i="1" dirty="0"/>
              <a:t>We</a:t>
            </a:r>
            <a:r>
              <a:rPr lang="en-US" i="1" baseline="0" dirty="0"/>
              <a:t> originally </a:t>
            </a:r>
            <a:r>
              <a:rPr lang="en-US" i="1" dirty="0"/>
              <a:t>started with 6 “values,”</a:t>
            </a:r>
            <a:r>
              <a:rPr lang="en-US" i="1" baseline="0" dirty="0"/>
              <a:t> </a:t>
            </a:r>
            <a:r>
              <a:rPr lang="en-US" i="1" dirty="0"/>
              <a:t>some of which</a:t>
            </a:r>
            <a:r>
              <a:rPr lang="en-US" i="1" baseline="0" dirty="0"/>
              <a:t> – </a:t>
            </a:r>
            <a:r>
              <a:rPr lang="en-US" i="1" dirty="0"/>
              <a:t>notably customer obsession – persist</a:t>
            </a:r>
            <a:r>
              <a:rPr lang="en-US" i="1" baseline="0" dirty="0"/>
              <a:t> in the 14 current Leadership Principles we have today. But </a:t>
            </a:r>
            <a:r>
              <a:rPr lang="en-US" i="1" dirty="0"/>
              <a:t>as the company grew, it became apparent that just having values that we socialized </a:t>
            </a:r>
            <a:r>
              <a:rPr lang="en-US" i="1" baseline="0" dirty="0"/>
              <a:t>just by the nature of </a:t>
            </a:r>
            <a:r>
              <a:rPr lang="en-US" i="1" dirty="0"/>
              <a:t>working in</a:t>
            </a:r>
            <a:r>
              <a:rPr lang="en-US" i="1" baseline="0" dirty="0"/>
              <a:t> close proximity with each other</a:t>
            </a:r>
            <a:r>
              <a:rPr lang="en-US" i="1" dirty="0"/>
              <a:t> was going to be harder as the company scaled – it</a:t>
            </a:r>
            <a:r>
              <a:rPr lang="en-US" i="1" baseline="0" dirty="0"/>
              <a:t>’s really difficult </a:t>
            </a:r>
            <a:r>
              <a:rPr lang="en-US" i="1" dirty="0"/>
              <a:t>harder to maintain</a:t>
            </a:r>
            <a:r>
              <a:rPr lang="en-US" i="1" baseline="0" dirty="0"/>
              <a:t> a culture, and help </a:t>
            </a:r>
            <a:r>
              <a:rPr lang="en-US" i="1" dirty="0"/>
              <a:t>instill it in new employees joining the company and teach them how to apply those core values as we rapidly grew across different businesses</a:t>
            </a:r>
            <a:r>
              <a:rPr lang="en-US" i="1" baseline="0" dirty="0"/>
              <a:t> and geographies. So Jeff and his Leadership team spent a fair amount of time codifying them, describing not just what they are but what they look like in action – the result of which were these Leadership Principles and the descriptive text behind them</a:t>
            </a:r>
            <a:endParaRPr lang="en-US" i="1"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u="sng" dirty="0"/>
              <a:t>Additional resources</a:t>
            </a:r>
            <a:r>
              <a:rPr lang="en-US" i="1" u="sng" baseline="0" dirty="0"/>
              <a:t> (not to present):</a:t>
            </a:r>
            <a:endParaRPr lang="en-US" i="1" u="sng" dirty="0"/>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u="none" dirty="0"/>
              <a:t>https://broadcast.amazon.com/channels/22025/videos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u="none" dirty="0"/>
              <a:t>Beth Galetti and Jeff Wilke discuss the history of LPs:</a:t>
            </a:r>
            <a:r>
              <a:rPr lang="en-US" i="1" u="none" baseline="0" dirty="0"/>
              <a:t> </a:t>
            </a:r>
            <a:r>
              <a:rPr lang="en-US" i="1" u="none" dirty="0"/>
              <a:t>https://broadcast.amazon.com/videos/126744]</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u="non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BFE12-F705-D041-AE12-1C88795498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79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18</a:t>
            </a:fld>
            <a:endParaRPr lang="en-US" dirty="0"/>
          </a:p>
        </p:txBody>
      </p:sp>
    </p:spTree>
    <p:extLst>
      <p:ext uri="{BB962C8B-B14F-4D97-AF65-F5344CB8AC3E}">
        <p14:creationId xmlns:p14="http://schemas.microsoft.com/office/powerpoint/2010/main" val="1326208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28</a:t>
            </a:fld>
            <a:endParaRPr lang="en-US" dirty="0"/>
          </a:p>
        </p:txBody>
      </p:sp>
    </p:spTree>
    <p:extLst>
      <p:ext uri="{BB962C8B-B14F-4D97-AF65-F5344CB8AC3E}">
        <p14:creationId xmlns:p14="http://schemas.microsoft.com/office/powerpoint/2010/main" val="4154253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kern="1200" dirty="0">
              <a:solidFill>
                <a:schemeClr val="tx1"/>
              </a:solidFill>
              <a:effectLst/>
              <a:latin typeface="Amazon Ember Regular"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3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428794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mazon Ember Regular" charset="0"/>
                <a:ea typeface="+mn-ea"/>
                <a:cs typeface="+mn-cs"/>
              </a:rPr>
              <a:t>Several</a:t>
            </a:r>
            <a:r>
              <a:rPr lang="en-US" sz="1200" b="0" i="0" kern="1200" baseline="0" dirty="0">
                <a:solidFill>
                  <a:schemeClr val="tx1"/>
                </a:solidFill>
                <a:effectLst/>
                <a:latin typeface="Amazon Ember Regular" charset="0"/>
                <a:ea typeface="+mn-ea"/>
                <a:cs typeface="+mn-cs"/>
              </a:rPr>
              <a:t> years ago, we tried launching our own smartphone - the Amazon Fire Phone. It did not do well with customers. In the end we had to write off $170M of unsold hardware. That’s a significant loss.  But that kind of loss is going to happen when you’re placing bold bets and taking big risks. In fact, Jeff talked publicly about the Fire phone failure in our 2018 shareholder letter:</a:t>
            </a:r>
            <a:endParaRPr lang="en-US" sz="1200" b="0" i="0" kern="1200" dirty="0">
              <a:solidFill>
                <a:schemeClr val="tx1"/>
              </a:solidFill>
              <a:effectLst/>
              <a:latin typeface="Amazon Ember Regular" charset="0"/>
              <a:ea typeface="+mn-ea"/>
              <a:cs typeface="+mn-cs"/>
            </a:endParaRPr>
          </a:p>
          <a:p>
            <a:endParaRPr lang="en-US" sz="1200" b="0" i="0" kern="1200" dirty="0">
              <a:solidFill>
                <a:schemeClr val="tx1"/>
              </a:solidFill>
              <a:effectLst/>
              <a:latin typeface="Amazon Ember Regular" charset="0"/>
              <a:ea typeface="+mn-ea"/>
              <a:cs typeface="+mn-cs"/>
            </a:endParaRPr>
          </a:p>
          <a:p>
            <a:r>
              <a:rPr lang="en-US" sz="1200" b="0" i="0" kern="1200" dirty="0">
                <a:solidFill>
                  <a:schemeClr val="tx1"/>
                </a:solidFill>
                <a:effectLst/>
                <a:latin typeface="Amazon Ember Regular" charset="0"/>
                <a:ea typeface="+mn-ea"/>
                <a:cs typeface="+mn-cs"/>
              </a:rPr>
              <a:t>“If the size of your failures isn’t growing, you’re not going to be inventing at a size that can actually move the needle. Amazon will be experimenting at the right scale for a company of our size if we occasionally have multibillion-dollar failures. This kind of large-scale risk taking is part of the service we as a large company can provide to our customers and to society. A single big winning bet can more than cover the cost of many losers.”</a:t>
            </a:r>
          </a:p>
          <a:p>
            <a:r>
              <a:rPr lang="en-US" sz="1200" b="0" i="0" kern="1200" dirty="0">
                <a:solidFill>
                  <a:schemeClr val="tx1"/>
                </a:solidFill>
                <a:effectLst/>
                <a:latin typeface="Amazon Ember Regular" charset="0"/>
                <a:ea typeface="+mn-ea"/>
                <a:cs typeface="+mn-cs"/>
              </a:rPr>
              <a:t> </a:t>
            </a:r>
          </a:p>
          <a:p>
            <a:r>
              <a:rPr lang="en-US" sz="1200" b="0" i="0" kern="1200" dirty="0">
                <a:solidFill>
                  <a:schemeClr val="tx1"/>
                </a:solidFill>
                <a:effectLst/>
                <a:latin typeface="Amazon Ember Regular" charset="0"/>
                <a:ea typeface="+mn-ea"/>
                <a:cs typeface="+mn-cs"/>
              </a:rPr>
              <a:t>What gets missed in the story of the fire phone is we weren't just trying to launch a new cell phone. We were trying to change the way humans interact with machines. You know, when touch screen phones launched, it radically changed what we expect from computers. Everything switched from keyboard and mouse to all of a sudden information at my fingertips. And we were just asking ourselves, “How do we make things even simpler than that?” The Fire phone had four forward facing infrared cameras that allowed for extremely sophisticated gesture based interaction with the phone. There was a host of things you could</a:t>
            </a:r>
            <a:r>
              <a:rPr lang="en-US" sz="1200" b="0" i="0" kern="1200" baseline="0" dirty="0">
                <a:solidFill>
                  <a:schemeClr val="tx1"/>
                </a:solidFill>
                <a:effectLst/>
                <a:latin typeface="Amazon Ember Regular" charset="0"/>
                <a:ea typeface="+mn-ea"/>
                <a:cs typeface="+mn-cs"/>
              </a:rPr>
              <a:t> do with the phone without ever having to touch the screen. </a:t>
            </a:r>
            <a:r>
              <a:rPr lang="en-US" sz="1200" b="0" i="0" kern="1200" dirty="0">
                <a:solidFill>
                  <a:schemeClr val="tx1"/>
                </a:solidFill>
                <a:effectLst/>
                <a:latin typeface="Amazon Ember Regular" charset="0"/>
                <a:ea typeface="+mn-ea"/>
                <a:cs typeface="+mn-cs"/>
              </a:rPr>
              <a:t>But it didn't do well with customers. Now when the Fire phone failed, we didn't have mass layoffs. There was no head of marketing or product design that got laid off… We just reinvested.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3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28552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16E45D-C54F-3848-B49E-855F6E9A217B}" type="slidenum">
              <a:rPr kumimoji="0" lang="en-US" sz="13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3519670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3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424430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83306">
              <a:defRPr/>
            </a:pPr>
            <a:endParaRPr lang="en-US" sz="1300" dirty="0"/>
          </a:p>
          <a:p>
            <a:pPr defTabSz="483306">
              <a:defRPr/>
            </a:pPr>
            <a:endParaRPr lang="en-US" sz="1300" dirty="0"/>
          </a:p>
          <a:p>
            <a:endParaRPr lang="en-US" sz="1300" dirty="0"/>
          </a:p>
        </p:txBody>
      </p:sp>
      <p:sp>
        <p:nvSpPr>
          <p:cNvPr id="4" name="Foliennummernplatzhalt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D3BFE12-F705-D041-AE12-1C887954987F}"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65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a:ea typeface="+mn-ea"/>
                <a:cs typeface="+mn-cs"/>
              </a:rPr>
              <a:t>Before we start any significant development effort and before we put together a team to go build, we test the idea by writing a press release, a set of FAQs, and sometimes even a product manual as if the product has already launched. This process allows us to rapidly test the validity of the idea before we’ve invested heavily in it.  Humans have a reluctance to walk away from an investment, even a bad one.  And this process lets us test an idea before we start investing in it.</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This isn’t a publicly facing press release, but it’s written as if it were. We have to have a believable quote from a customer – would a customer actually say that? And quotes from business leaders talking about the benefits of the new product. And they have to be credible.  It’s a lot of hard work, but we’ve found it to be incredibly effective at testing ideas building an enduring vision of the product or feature.  There are several direct benefits to the process:</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First – it forces you to organize your thoughts. I don’t know about you, but I’ve had a lot of good ideas that turn into mush the moment I try to write them down. I might be excited about an idea, but excitement isn’t a good measure of whether or not something will work. Writing a good press release shifts the focus from enthusiasm about the idea to the quality of the idea itself.</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Second – it lets us test how much of a benefit this actually will be for customers.  There are a lot of things we could do that are good for the business in the short term that have negligible or negative long-term customer impact, and the press release process really helps us tease out the differences.</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Third – when written well, a press release serves as a guiding star for the work once it actually begins. We test our ideas against the press release, or evolve the release itself as we uncover new information about our customers or the technology we’re building.  The press release is a valuable way to engage and inform other teams that may need to be involved in the actual project.</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Fourth – as mentioned earlier, a press release is actually a small amount of invested energy in an idea that may not pan out. In fact, we expect that a large percentage of press releases don’t lead to a new product or launch because the process itself helped us determine that the idea wasn’t sound. We know that as we invent we will come up with ideas that just won’t work, and we accept that failure is actually a critical part of the process.</a:t>
            </a:r>
          </a:p>
        </p:txBody>
      </p:sp>
      <p:sp>
        <p:nvSpPr>
          <p:cNvPr id="4" name="Slide Number Placeholder 3"/>
          <p:cNvSpPr>
            <a:spLocks noGrp="1"/>
          </p:cNvSpPr>
          <p:nvPr>
            <p:ph type="sldNum" sz="quarter" idx="10"/>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2357879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B3DFE6-1EFB-9744-9F99-36F022FA52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8675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69C3F2ED-74C5-7D4F-8560-0CC253E9A436}"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369979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72F99-7204-4A16-BBCF-540DE47474A0}" type="slidenum">
              <a:rPr lang="en-US" smtClean="0"/>
              <a:t>37</a:t>
            </a:fld>
            <a:endParaRPr lang="en-US"/>
          </a:p>
        </p:txBody>
      </p:sp>
    </p:spTree>
    <p:extLst>
      <p:ext uri="{BB962C8B-B14F-4D97-AF65-F5344CB8AC3E}">
        <p14:creationId xmlns:p14="http://schemas.microsoft.com/office/powerpoint/2010/main" val="173890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Day 1 culture? At</a:t>
            </a:r>
            <a:r>
              <a:rPr lang="en-US" baseline="0" dirty="0"/>
              <a:t> Amazon, we think a Day 1 culture has many aspects to it, but there are three main ones we’ll focus on here  – a relentless focus on customers, the right culture that supports employees in making high quality, high judgment decisions at speed, and empowers them with the permission to experiment early and often, fail and learn from those failures, and be bold and disruptive in their innovations.</a:t>
            </a:r>
          </a:p>
          <a:p>
            <a:endParaRPr lang="en-US" baseline="0" dirty="0"/>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5</a:t>
            </a:fld>
            <a:endParaRPr lang="en-US" altLang="en-US" dirty="0"/>
          </a:p>
        </p:txBody>
      </p:sp>
    </p:spTree>
    <p:extLst>
      <p:ext uri="{BB962C8B-B14F-4D97-AF65-F5344CB8AC3E}">
        <p14:creationId xmlns:p14="http://schemas.microsoft.com/office/powerpoint/2010/main" val="412090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ltLang="x-none" sz="700">
                <a:solidFill>
                  <a:srgbClr val="282828"/>
                </a:solidFill>
                <a:latin typeface="Amazon Ember" charset="0"/>
                <a:ea typeface="Amazon Ember" charset="0"/>
                <a:cs typeface="Amazon Ember" charset="0"/>
              </a:rPr>
              <a:t>© 2021, Amazon Web Services, Inc. or its Affiliates. All rights reserved.</a:t>
            </a:r>
            <a:endParaRPr lang="en-US" altLang="x-none" sz="700" dirty="0">
              <a:solidFill>
                <a:srgbClr val="282828"/>
              </a:solidFill>
              <a:latin typeface="Amazon Ember" charset="0"/>
              <a:ea typeface="Amazon Ember" charset="0"/>
              <a:cs typeface="Amazon Ember" charset="0"/>
            </a:endParaRPr>
          </a:p>
        </p:txBody>
      </p:sp>
      <p:sp>
        <p:nvSpPr>
          <p:cNvPr id="5" name="Date Placeholder 4"/>
          <p:cNvSpPr>
            <a:spLocks noGrp="1"/>
          </p:cNvSpPr>
          <p:nvPr>
            <p:ph type="dt" idx="11"/>
          </p:nvPr>
        </p:nvSpPr>
        <p:spPr/>
        <p:txBody>
          <a:bodyPr/>
          <a:lstStyle/>
          <a:p>
            <a:fld id="{5764CC21-55CA-D144-AD3A-9A3C502A5308}" type="datetime8">
              <a:rPr lang="en-US" smtClean="0"/>
              <a:t>7/22/2022 4:01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77420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Amazon Ember" panose="020B0603020204020204" pitchFamily="34" charset="0"/>
                <a:ea typeface="+mn-ea"/>
                <a:cs typeface="+mn-cs"/>
              </a:rPr>
              <a:t>Now that we’ve spent some time looking at aspects of a Day 1 culture, it’s natural to ask the question, what does Day 2 look like?  In his 2018 letter to Shareholders, Jeff Bezos gave his opinion:</a:t>
            </a:r>
          </a:p>
          <a:p>
            <a:r>
              <a:rPr lang="en-US" sz="1100" kern="1200" dirty="0">
                <a:solidFill>
                  <a:schemeClr val="tx1"/>
                </a:solidFill>
                <a:effectLst/>
                <a:latin typeface="Amazon Ember" panose="020B0603020204020204" pitchFamily="34" charset="0"/>
                <a:ea typeface="+mn-ea"/>
                <a:cs typeface="+mn-cs"/>
              </a:rPr>
              <a:t>“Day 2 is stasis, followed by irrelevance, followed by excruciating, painful decline. Followed by death.”</a:t>
            </a:r>
          </a:p>
          <a:p>
            <a:endParaRPr lang="en-US" sz="1100" kern="1200" dirty="0">
              <a:solidFill>
                <a:schemeClr val="tx1"/>
              </a:solidFill>
              <a:effectLst/>
              <a:latin typeface="Amazon Ember" panose="020B06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7</a:t>
            </a:fld>
            <a:endParaRPr lang="en-US" altLang="en-US" dirty="0"/>
          </a:p>
        </p:txBody>
      </p:sp>
    </p:spTree>
    <p:extLst>
      <p:ext uri="{BB962C8B-B14F-4D97-AF65-F5344CB8AC3E}">
        <p14:creationId xmlns:p14="http://schemas.microsoft.com/office/powerpoint/2010/main" val="163903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6963" rtl="0" eaLnBrk="1" fontAlgn="base" latinLnBrk="0" hangingPunct="1">
              <a:lnSpc>
                <a:spcPct val="90000"/>
              </a:lnSpc>
              <a:spcBef>
                <a:spcPct val="30000"/>
              </a:spcBef>
              <a:spcAft>
                <a:spcPts val="400"/>
              </a:spcAft>
              <a:buClrTx/>
              <a:buSzTx/>
              <a:buFont typeface="Arial" panose="020B0604020202020204" pitchFamily="34" charset="0"/>
              <a:buNone/>
              <a:tabLst/>
              <a:defRPr/>
            </a:pPr>
            <a:r>
              <a:rPr lang="en-US" sz="1100" kern="1200" dirty="0">
                <a:solidFill>
                  <a:schemeClr val="tx1"/>
                </a:solidFill>
                <a:effectLst/>
                <a:latin typeface="Amazon Ember" panose="020B0603020204020204" pitchFamily="34" charset="0"/>
                <a:ea typeface="+mn-ea"/>
                <a:cs typeface="+mn-cs"/>
              </a:rPr>
              <a:t>Day 2 companies become obsessed with process. Day 1 companies create processes, but the key metrics they use to test whether or not a process is working are grounded in the direct impact to the customer. </a:t>
            </a:r>
          </a:p>
          <a:p>
            <a:endParaRPr lang="en-US" sz="1100" kern="1200" dirty="0">
              <a:solidFill>
                <a:schemeClr val="tx1"/>
              </a:solidFill>
              <a:effectLst/>
              <a:latin typeface="Amazon Ember" panose="020B0603020204020204" pitchFamily="34" charset="0"/>
              <a:ea typeface="+mn-ea"/>
              <a:cs typeface="+mn-cs"/>
            </a:endParaRPr>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8</a:t>
            </a:fld>
            <a:endParaRPr lang="en-US" altLang="en-US" dirty="0"/>
          </a:p>
        </p:txBody>
      </p:sp>
    </p:spTree>
    <p:extLst>
      <p:ext uri="{BB962C8B-B14F-4D97-AF65-F5344CB8AC3E}">
        <p14:creationId xmlns:p14="http://schemas.microsoft.com/office/powerpoint/2010/main" val="173370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6963" rtl="0" eaLnBrk="1" fontAlgn="base" latinLnBrk="0" hangingPunct="1">
              <a:lnSpc>
                <a:spcPct val="90000"/>
              </a:lnSpc>
              <a:spcBef>
                <a:spcPct val="30000"/>
              </a:spcBef>
              <a:spcAft>
                <a:spcPts val="400"/>
              </a:spcAft>
              <a:buClrTx/>
              <a:buSzTx/>
              <a:buFont typeface="Arial" panose="020B0604020202020204" pitchFamily="34" charset="0"/>
              <a:buNone/>
              <a:tabLst/>
              <a:defRPr/>
            </a:pPr>
            <a:r>
              <a:rPr lang="en-US" sz="1100" kern="1200" dirty="0">
                <a:solidFill>
                  <a:schemeClr val="tx1"/>
                </a:solidFill>
                <a:effectLst/>
                <a:latin typeface="Amazon Ember" panose="020B0603020204020204" pitchFamily="34" charset="0"/>
                <a:ea typeface="+mn-ea"/>
                <a:cs typeface="+mn-cs"/>
              </a:rPr>
              <a:t>Short term thinking also has a direct impact on the ability to invent. Environments that are focused on short term objectives are less tolerant of mistakes. We don’t leave room for the iteration that’s needed to test an idea. In fact, we tend to deprioritize experimentation in favor of those initiatives that have a direct impact on our short-term goals. </a:t>
            </a:r>
          </a:p>
          <a:p>
            <a:endParaRPr lang="en-US" dirty="0"/>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9</a:t>
            </a:fld>
            <a:endParaRPr lang="en-US" altLang="en-US" dirty="0"/>
          </a:p>
        </p:txBody>
      </p:sp>
    </p:spTree>
    <p:extLst>
      <p:ext uri="{BB962C8B-B14F-4D97-AF65-F5344CB8AC3E}">
        <p14:creationId xmlns:p14="http://schemas.microsoft.com/office/powerpoint/2010/main" val="133526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Amazon Ember" panose="020B0603020204020204" pitchFamily="34" charset="0"/>
                <a:ea typeface="+mn-ea"/>
                <a:cs typeface="+mn-cs"/>
              </a:rPr>
              <a:t>To stay a Day 1 company, we have to find a way to hear directly from customers, and incorporate that information into our strategic plans. Unless our plans are informed by this direct customer information, we run the risk of making decisions that seem right for the business, but don’t actually benefit the end customer in any way.</a:t>
            </a:r>
          </a:p>
          <a:p>
            <a:pPr marL="0" lvl="0" indent="-174625">
              <a:buNone/>
            </a:pPr>
            <a:endParaRPr lang="en-US" sz="1400" kern="1200" dirty="0">
              <a:solidFill>
                <a:schemeClr val="tx1"/>
              </a:solidFill>
              <a:effectLst/>
              <a:latin typeface="Amazon Ember" panose="020B0603020204020204" pitchFamily="34" charset="0"/>
              <a:ea typeface="+mn-ea"/>
              <a:cs typeface="+mn-cs"/>
            </a:endParaRPr>
          </a:p>
        </p:txBody>
      </p:sp>
      <p:sp>
        <p:nvSpPr>
          <p:cNvPr id="4" name="Slide Number Placeholder 3"/>
          <p:cNvSpPr>
            <a:spLocks noGrp="1"/>
          </p:cNvSpPr>
          <p:nvPr>
            <p:ph type="sldNum" sz="quarter" idx="5"/>
          </p:nvPr>
        </p:nvSpPr>
        <p:spPr/>
        <p:txBody>
          <a:bodyPr/>
          <a:lstStyle/>
          <a:p>
            <a:fld id="{1B0DC58B-5992-482F-B691-240AC7B4D8C3}" type="slidenum">
              <a:rPr lang="en-US" altLang="en-US" smtClean="0"/>
              <a:pPr/>
              <a:t>10</a:t>
            </a:fld>
            <a:endParaRPr lang="en-US" altLang="en-US" dirty="0"/>
          </a:p>
        </p:txBody>
      </p:sp>
    </p:spTree>
    <p:extLst>
      <p:ext uri="{BB962C8B-B14F-4D97-AF65-F5344CB8AC3E}">
        <p14:creationId xmlns:p14="http://schemas.microsoft.com/office/powerpoint/2010/main" val="213343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65887">
              <a:defRPr/>
            </a:pPr>
            <a:r>
              <a:rPr lang="en-US" dirty="0">
                <a:latin typeface="Arial"/>
              </a:rPr>
              <a:t>I</a:t>
            </a:r>
            <a:r>
              <a:rPr lang="en-US" baseline="0" dirty="0">
                <a:latin typeface="Arial"/>
              </a:rPr>
              <a:t> want to start this next section with a quote by Jeff Bezos from Amazon’s 2017 letter to shareholders.</a:t>
            </a:r>
          </a:p>
          <a:p>
            <a:pPr defTabSz="465887">
              <a:defRPr/>
            </a:pPr>
            <a:endParaRPr lang="en-US" baseline="0" dirty="0">
              <a:latin typeface="Arial"/>
            </a:endParaRPr>
          </a:p>
          <a:p>
            <a:pPr defTabSz="465887">
              <a:defRPr/>
            </a:pPr>
            <a:r>
              <a:rPr lang="en-US" baseline="0" dirty="0">
                <a:latin typeface="Arial"/>
              </a:rPr>
              <a:t>So how do we do this? How do we retain high judgment decisions at high velocity, especially as we grow?</a:t>
            </a:r>
            <a:endParaRPr lang="en-US" dirty="0">
              <a:latin typeface="Arial"/>
            </a:endParaRPr>
          </a:p>
        </p:txBody>
      </p:sp>
      <p:sp>
        <p:nvSpPr>
          <p:cNvPr id="4" name="Foliennummernplatzhalter 3"/>
          <p:cNvSpPr>
            <a:spLocks noGrp="1"/>
          </p:cNvSpPr>
          <p:nvPr>
            <p:ph type="sldNum" sz="quarter" idx="10"/>
          </p:nvPr>
        </p:nvSpPr>
        <p:spPr/>
        <p:txBody>
          <a:bodyPr/>
          <a:lstStyle/>
          <a:p>
            <a:fld id="{E7CAC4C0-DC0F-8042-B8B0-18FA963ED09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63951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4.emf"/><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A4E6B7-A926-B798-0C44-0E9F072E3F35}"/>
              </a:ext>
            </a:extLst>
          </p:cNvPr>
          <p:cNvSpPr>
            <a:spLocks noGrp="1"/>
          </p:cNvSpPr>
          <p:nvPr>
            <p:ph type="sldNum" sz="quarter" idx="10"/>
          </p:nvPr>
        </p:nvSpPr>
        <p:spPr/>
        <p:txBody>
          <a:bodyPr/>
          <a:lstStyle/>
          <a:p>
            <a:fld id="{9F3FA615-6054-4516-BDE3-D6918E9DA91B}" type="slidenum">
              <a:rPr lang="en-US" smtClean="0"/>
              <a:t>‹#›</a:t>
            </a:fld>
            <a:endParaRPr lang="en-US"/>
          </a:p>
        </p:txBody>
      </p:sp>
      <p:pic>
        <p:nvPicPr>
          <p:cNvPr id="4" name="Picture 3">
            <a:extLst>
              <a:ext uri="{FF2B5EF4-FFF2-40B4-BE49-F238E27FC236}">
                <a16:creationId xmlns:a16="http://schemas.microsoft.com/office/drawing/2014/main" id="{235F8D54-3DB7-4431-C602-29D1E66DAC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ubtitle 2">
            <a:extLst>
              <a:ext uri="{FF2B5EF4-FFF2-40B4-BE49-F238E27FC236}">
                <a16:creationId xmlns:a16="http://schemas.microsoft.com/office/drawing/2014/main" id="{1E9EF539-C8F3-C899-508C-38985716D6C8}"/>
              </a:ext>
            </a:extLst>
          </p:cNvPr>
          <p:cNvSpPr>
            <a:spLocks noGrp="1"/>
          </p:cNvSpPr>
          <p:nvPr>
            <p:ph type="subTitle" idx="1" hasCustomPrompt="1"/>
          </p:nvPr>
        </p:nvSpPr>
        <p:spPr>
          <a:xfrm>
            <a:off x="800791" y="2584770"/>
            <a:ext cx="6467475" cy="643362"/>
          </a:xfrm>
        </p:spPr>
        <p:txBody>
          <a:bodyPr lIns="0">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 here</a:t>
            </a:r>
          </a:p>
        </p:txBody>
      </p:sp>
      <p:sp>
        <p:nvSpPr>
          <p:cNvPr id="6" name="Text Placeholder 17">
            <a:extLst>
              <a:ext uri="{FF2B5EF4-FFF2-40B4-BE49-F238E27FC236}">
                <a16:creationId xmlns:a16="http://schemas.microsoft.com/office/drawing/2014/main" id="{3A6D2BE7-4CA0-8A28-CFB6-6389EEFD2C3C}"/>
              </a:ext>
            </a:extLst>
          </p:cNvPr>
          <p:cNvSpPr>
            <a:spLocks noGrp="1"/>
          </p:cNvSpPr>
          <p:nvPr>
            <p:ph type="body" sz="quarter" idx="13" hasCustomPrompt="1"/>
          </p:nvPr>
        </p:nvSpPr>
        <p:spPr>
          <a:xfrm>
            <a:off x="800791" y="4256936"/>
            <a:ext cx="4800600" cy="409575"/>
          </a:xfrm>
        </p:spPr>
        <p:txBody>
          <a:bodyPr lIns="0"/>
          <a:lstStyle>
            <a:lvl1pPr marL="0" indent="0">
              <a:buNone/>
              <a:defRPr sz="2000" b="1">
                <a:solidFill>
                  <a:schemeClr val="bg1"/>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Speaker name</a:t>
            </a:r>
          </a:p>
        </p:txBody>
      </p:sp>
      <p:sp>
        <p:nvSpPr>
          <p:cNvPr id="7" name="Text Placeholder 17">
            <a:extLst>
              <a:ext uri="{FF2B5EF4-FFF2-40B4-BE49-F238E27FC236}">
                <a16:creationId xmlns:a16="http://schemas.microsoft.com/office/drawing/2014/main" id="{FF276700-AD65-AFD9-0D5F-1F80298A496E}"/>
              </a:ext>
            </a:extLst>
          </p:cNvPr>
          <p:cNvSpPr>
            <a:spLocks noGrp="1"/>
          </p:cNvSpPr>
          <p:nvPr>
            <p:ph type="body" sz="quarter" idx="14" hasCustomPrompt="1"/>
          </p:nvPr>
        </p:nvSpPr>
        <p:spPr>
          <a:xfrm>
            <a:off x="800791" y="4589316"/>
            <a:ext cx="4800600" cy="634450"/>
          </a:xfrm>
        </p:spPr>
        <p:txBody>
          <a:bodyPr lIns="0"/>
          <a:lstStyle>
            <a:lvl1pPr marL="0" indent="0">
              <a:spcAft>
                <a:spcPts val="300"/>
              </a:spcAft>
              <a:buNone/>
              <a:defRPr sz="1600" b="0">
                <a:solidFill>
                  <a:schemeClr val="bg1"/>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Speaker title</a:t>
            </a:r>
            <a:br>
              <a:rPr lang="en-US" dirty="0"/>
            </a:br>
            <a:r>
              <a:rPr lang="en-US" dirty="0"/>
              <a:t>Company</a:t>
            </a:r>
          </a:p>
        </p:txBody>
      </p:sp>
      <p:sp>
        <p:nvSpPr>
          <p:cNvPr id="8" name="Rectangle 7">
            <a:extLst>
              <a:ext uri="{FF2B5EF4-FFF2-40B4-BE49-F238E27FC236}">
                <a16:creationId xmlns:a16="http://schemas.microsoft.com/office/drawing/2014/main" id="{DC945F17-A121-B028-494E-B60A682CBD3D}"/>
              </a:ext>
            </a:extLst>
          </p:cNvPr>
          <p:cNvSpPr/>
          <p:nvPr userDrawn="1"/>
        </p:nvSpPr>
        <p:spPr>
          <a:xfrm>
            <a:off x="0" y="5918662"/>
            <a:ext cx="12192000" cy="939339"/>
          </a:xfrm>
          <a:prstGeom prst="rect">
            <a:avLst/>
          </a:prstGeom>
          <a:solidFill>
            <a:srgbClr val="03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A97358-7E56-D975-7AE0-7A0C60CD39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768" y="5942379"/>
            <a:ext cx="1170504" cy="682795"/>
          </a:xfrm>
          <a:prstGeom prst="rect">
            <a:avLst/>
          </a:prstGeom>
        </p:spPr>
      </p:pic>
      <p:pic>
        <p:nvPicPr>
          <p:cNvPr id="11" name="Picture 10">
            <a:extLst>
              <a:ext uri="{FF2B5EF4-FFF2-40B4-BE49-F238E27FC236}">
                <a16:creationId xmlns:a16="http://schemas.microsoft.com/office/drawing/2014/main" id="{C362F280-F399-6ED0-D96F-3E387A386F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48010" y="6068152"/>
            <a:ext cx="1862415" cy="347444"/>
          </a:xfrm>
          <a:prstGeom prst="rect">
            <a:avLst/>
          </a:prstGeom>
        </p:spPr>
      </p:pic>
      <p:pic>
        <p:nvPicPr>
          <p:cNvPr id="12" name="Picture 11">
            <a:extLst>
              <a:ext uri="{FF2B5EF4-FFF2-40B4-BE49-F238E27FC236}">
                <a16:creationId xmlns:a16="http://schemas.microsoft.com/office/drawing/2014/main" id="{A7127EF9-F3CE-59AA-D9B1-436A5B7F16B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56088" y="6087506"/>
            <a:ext cx="649422" cy="388543"/>
          </a:xfrm>
          <a:prstGeom prst="rect">
            <a:avLst/>
          </a:prstGeom>
        </p:spPr>
      </p:pic>
      <p:sp>
        <p:nvSpPr>
          <p:cNvPr id="13" name="Title 1">
            <a:extLst>
              <a:ext uri="{FF2B5EF4-FFF2-40B4-BE49-F238E27FC236}">
                <a16:creationId xmlns:a16="http://schemas.microsoft.com/office/drawing/2014/main" id="{C2E1CEFC-5D88-C5E1-3095-B5661EAD8BC0}"/>
              </a:ext>
            </a:extLst>
          </p:cNvPr>
          <p:cNvSpPr>
            <a:spLocks noGrp="1"/>
          </p:cNvSpPr>
          <p:nvPr>
            <p:ph type="ctrTitle" hasCustomPrompt="1"/>
          </p:nvPr>
        </p:nvSpPr>
        <p:spPr>
          <a:xfrm>
            <a:off x="688570" y="1779494"/>
            <a:ext cx="6309534" cy="723900"/>
          </a:xfrm>
        </p:spPr>
        <p:txBody>
          <a:bodyPr anchor="t">
            <a:noAutofit/>
          </a:bodyPr>
          <a:lstStyle>
            <a:lvl1pPr algn="l">
              <a:defRPr sz="5000" b="1">
                <a:solidFill>
                  <a:schemeClr val="bg1"/>
                </a:solidFill>
              </a:defRPr>
            </a:lvl1pPr>
          </a:lstStyle>
          <a:p>
            <a:r>
              <a:rPr lang="en-US" dirty="0"/>
              <a:t>Type title here</a:t>
            </a:r>
          </a:p>
        </p:txBody>
      </p:sp>
      <p:sp>
        <p:nvSpPr>
          <p:cNvPr id="14" name="Slide Number Placeholder 4">
            <a:extLst>
              <a:ext uri="{FF2B5EF4-FFF2-40B4-BE49-F238E27FC236}">
                <a16:creationId xmlns:a16="http://schemas.microsoft.com/office/drawing/2014/main" id="{C299A416-B89B-5536-2158-82D0F360E2F9}"/>
              </a:ext>
            </a:extLst>
          </p:cNvPr>
          <p:cNvSpPr txBox="1">
            <a:spLocks/>
          </p:cNvSpPr>
          <p:nvPr userDrawn="1"/>
        </p:nvSpPr>
        <p:spPr>
          <a:xfrm>
            <a:off x="9155548" y="61254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3FA615-6054-4516-BDE3-D6918E9DA91B}" type="slidenum">
              <a:rPr lang="en-US" smtClean="0"/>
              <a:pPr/>
              <a:t>‹#›</a:t>
            </a:fld>
            <a:endParaRPr lang="en-US" dirty="0"/>
          </a:p>
        </p:txBody>
      </p:sp>
      <p:sp>
        <p:nvSpPr>
          <p:cNvPr id="2" name="TextBox 1">
            <a:extLst>
              <a:ext uri="{FF2B5EF4-FFF2-40B4-BE49-F238E27FC236}">
                <a16:creationId xmlns:a16="http://schemas.microsoft.com/office/drawing/2014/main" id="{76720930-AEE0-A3C7-A6DA-AC74A7E20525}"/>
              </a:ext>
            </a:extLst>
          </p:cNvPr>
          <p:cNvSpPr txBox="1"/>
          <p:nvPr userDrawn="1"/>
        </p:nvSpPr>
        <p:spPr>
          <a:xfrm>
            <a:off x="688570" y="6579123"/>
            <a:ext cx="8332304" cy="215444"/>
          </a:xfrm>
          <a:prstGeom prst="rect">
            <a:avLst/>
          </a:prstGeom>
          <a:noFill/>
        </p:spPr>
        <p:txBody>
          <a:bodyPr wrap="square" rtlCol="0">
            <a:spAutoFit/>
          </a:bodyPr>
          <a:lstStyle/>
          <a:p>
            <a:r>
              <a:rPr lang="en-US" sz="800" i="1" dirty="0">
                <a:solidFill>
                  <a:schemeClr val="bg1">
                    <a:lumMod val="75000"/>
                  </a:schemeClr>
                </a:solidFill>
              </a:rPr>
              <a:t>The content herein is proprietary property, trade protected, privileged and only for the intended recipient and may not be </a:t>
            </a:r>
            <a:r>
              <a:rPr lang="en-US" sz="800" i="1" dirty="0">
                <a:solidFill>
                  <a:schemeClr val="bg1">
                    <a:lumMod val="75000"/>
                  </a:schemeClr>
                </a:solidFill>
                <a:latin typeface="+mn-lt"/>
              </a:rPr>
              <a:t>used</a:t>
            </a:r>
            <a:r>
              <a:rPr lang="en-US" sz="800" i="1" dirty="0">
                <a:solidFill>
                  <a:schemeClr val="bg1">
                    <a:lumMod val="75000"/>
                  </a:schemeClr>
                </a:solidFill>
              </a:rPr>
              <a:t>, published, duplicated, or redistributed.</a:t>
            </a:r>
          </a:p>
        </p:txBody>
      </p:sp>
      <p:sp>
        <p:nvSpPr>
          <p:cNvPr id="15" name="TextBox 14">
            <a:extLst>
              <a:ext uri="{FF2B5EF4-FFF2-40B4-BE49-F238E27FC236}">
                <a16:creationId xmlns:a16="http://schemas.microsoft.com/office/drawing/2014/main" id="{AF25001E-24C6-E727-94BE-81079194F8CF}"/>
              </a:ext>
            </a:extLst>
          </p:cNvPr>
          <p:cNvSpPr txBox="1"/>
          <p:nvPr userDrawn="1"/>
        </p:nvSpPr>
        <p:spPr>
          <a:xfrm>
            <a:off x="717768" y="505444"/>
            <a:ext cx="6467474" cy="461665"/>
          </a:xfrm>
          <a:prstGeom prst="rect">
            <a:avLst/>
          </a:prstGeom>
          <a:noFill/>
        </p:spPr>
        <p:txBody>
          <a:bodyPr wrap="square" rtlCol="0">
            <a:spAutoFit/>
          </a:bodyPr>
          <a:lstStyle/>
          <a:p>
            <a:r>
              <a:rPr lang="en-US" sz="2400" b="1" dirty="0">
                <a:solidFill>
                  <a:schemeClr val="bg1"/>
                </a:solidFill>
                <a:latin typeface="+mj-lt"/>
              </a:rPr>
              <a:t>Hawaii Cloud Innovation Summit 2022</a:t>
            </a:r>
          </a:p>
        </p:txBody>
      </p:sp>
      <p:pic>
        <p:nvPicPr>
          <p:cNvPr id="17" name="Picture 16">
            <a:extLst>
              <a:ext uri="{FF2B5EF4-FFF2-40B4-BE49-F238E27FC236}">
                <a16:creationId xmlns:a16="http://schemas.microsoft.com/office/drawing/2014/main" id="{0C44B310-207B-90BB-FCF4-B308C12AFDC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31122" y="5639264"/>
            <a:ext cx="1251111" cy="1251111"/>
          </a:xfrm>
          <a:prstGeom prst="rect">
            <a:avLst/>
          </a:prstGeom>
        </p:spPr>
      </p:pic>
      <p:pic>
        <p:nvPicPr>
          <p:cNvPr id="19" name="Picture 18">
            <a:extLst>
              <a:ext uri="{FF2B5EF4-FFF2-40B4-BE49-F238E27FC236}">
                <a16:creationId xmlns:a16="http://schemas.microsoft.com/office/drawing/2014/main" id="{C5EA2F1A-AFBB-2ACE-EE68-299B3985D3A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68305" y="6022063"/>
            <a:ext cx="1543739" cy="493190"/>
          </a:xfrm>
          <a:prstGeom prst="rect">
            <a:avLst/>
          </a:prstGeom>
        </p:spPr>
      </p:pic>
    </p:spTree>
    <p:extLst>
      <p:ext uri="{BB962C8B-B14F-4D97-AF65-F5344CB8AC3E}">
        <p14:creationId xmlns:p14="http://schemas.microsoft.com/office/powerpoint/2010/main" val="252740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49"/>
            <a:ext cx="10940405" cy="726923"/>
          </a:xfrm>
        </p:spPr>
        <p:txBody>
          <a:bodyPr/>
          <a:lstStyle/>
          <a:p>
            <a:r>
              <a:rPr lang="en-US"/>
              <a:t>Click to edit Master title style</a:t>
            </a:r>
            <a:endParaRPr lang="en-US" dirty="0"/>
          </a:p>
        </p:txBody>
      </p:sp>
      <p:sp>
        <p:nvSpPr>
          <p:cNvPr id="3" name="TextBox 2"/>
          <p:cNvSpPr txBox="1"/>
          <p:nvPr userDrawn="1"/>
        </p:nvSpPr>
        <p:spPr>
          <a:xfrm>
            <a:off x="11328402" y="6471139"/>
            <a:ext cx="765907" cy="276999"/>
          </a:xfrm>
          <a:prstGeom prst="rect">
            <a:avLst/>
          </a:prstGeom>
          <a:noFill/>
        </p:spPr>
        <p:txBody>
          <a:bodyPr wrap="square" rtlCol="0">
            <a:spAutoFit/>
          </a:bodyPr>
          <a:lstStyle/>
          <a:p>
            <a:pPr algn="r"/>
            <a:fld id="{9C53943D-C584-4A70-8C29-9BDB3E67EAE8}" type="slidenum">
              <a:rPr lang="en-US" sz="1200" baseline="0" smtClean="0">
                <a:solidFill>
                  <a:schemeClr val="bg2">
                    <a:lumMod val="25000"/>
                  </a:schemeClr>
                </a:solidFill>
              </a:rPr>
              <a:pPr algn="r"/>
              <a:t>‹#›</a:t>
            </a:fld>
            <a:endParaRPr lang="en-US" sz="1200" baseline="0" dirty="0">
              <a:solidFill>
                <a:schemeClr val="bg2">
                  <a:lumMod val="25000"/>
                </a:schemeClr>
              </a:solidFill>
            </a:endParaRPr>
          </a:p>
        </p:txBody>
      </p:sp>
    </p:spTree>
    <p:extLst>
      <p:ext uri="{BB962C8B-B14F-4D97-AF65-F5344CB8AC3E}">
        <p14:creationId xmlns:p14="http://schemas.microsoft.com/office/powerpoint/2010/main" val="361853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ree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062ED1-A00B-3465-66BE-599717D8C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4B92D6B1-05A7-7238-D5E4-C3342881E813}"/>
              </a:ext>
            </a:extLst>
          </p:cNvPr>
          <p:cNvSpPr>
            <a:spLocks noGrp="1"/>
          </p:cNvSpPr>
          <p:nvPr>
            <p:ph type="body" sz="quarter" idx="14" hasCustomPrompt="1"/>
          </p:nvPr>
        </p:nvSpPr>
        <p:spPr>
          <a:xfrm>
            <a:off x="609601" y="2039935"/>
            <a:ext cx="3479799" cy="3586165"/>
          </a:xfrm>
        </p:spPr>
        <p:txBody>
          <a:bodyPr lIns="0"/>
          <a:lstStyle>
            <a:lvl1pPr marL="0" indent="0">
              <a:spcAft>
                <a:spcPts val="1800"/>
              </a:spcAft>
              <a:buNone/>
              <a:defRPr sz="2000">
                <a:solidFill>
                  <a:schemeClr val="bg1"/>
                </a:solidFill>
              </a:defRPr>
            </a:lvl1pPr>
          </a:lstStyle>
          <a:p>
            <a:pPr lvl="0"/>
            <a:r>
              <a:rPr lang="en-US" dirty="0"/>
              <a:t>Enter text</a:t>
            </a:r>
          </a:p>
        </p:txBody>
      </p:sp>
      <p:sp>
        <p:nvSpPr>
          <p:cNvPr id="10" name="Title 1">
            <a:extLst>
              <a:ext uri="{FF2B5EF4-FFF2-40B4-BE49-F238E27FC236}">
                <a16:creationId xmlns:a16="http://schemas.microsoft.com/office/drawing/2014/main" id="{8D0D41C1-9F56-1743-0CB9-EB7A7F6E1227}"/>
              </a:ext>
            </a:extLst>
          </p:cNvPr>
          <p:cNvSpPr>
            <a:spLocks noGrp="1"/>
          </p:cNvSpPr>
          <p:nvPr>
            <p:ph type="title" hasCustomPrompt="1"/>
          </p:nvPr>
        </p:nvSpPr>
        <p:spPr>
          <a:xfrm>
            <a:off x="609600" y="917577"/>
            <a:ext cx="10972800" cy="606424"/>
          </a:xfrm>
        </p:spPr>
        <p:txBody>
          <a:bodyPr/>
          <a:lstStyle>
            <a:lvl1pPr>
              <a:defRPr>
                <a:solidFill>
                  <a:schemeClr val="bg1"/>
                </a:solidFill>
              </a:defRPr>
            </a:lvl1pPr>
          </a:lstStyle>
          <a:p>
            <a:r>
              <a:rPr lang="en-US" dirty="0"/>
              <a:t>Three-column layout with subtitles</a:t>
            </a:r>
          </a:p>
        </p:txBody>
      </p:sp>
      <p:sp>
        <p:nvSpPr>
          <p:cNvPr id="11" name="Text Placeholder 2">
            <a:extLst>
              <a:ext uri="{FF2B5EF4-FFF2-40B4-BE49-F238E27FC236}">
                <a16:creationId xmlns:a16="http://schemas.microsoft.com/office/drawing/2014/main" id="{A3CC71FD-EE4C-946F-F217-12158F2592EA}"/>
              </a:ext>
            </a:extLst>
          </p:cNvPr>
          <p:cNvSpPr>
            <a:spLocks noGrp="1"/>
          </p:cNvSpPr>
          <p:nvPr>
            <p:ph type="body" idx="1" hasCustomPrompt="1"/>
          </p:nvPr>
        </p:nvSpPr>
        <p:spPr>
          <a:xfrm>
            <a:off x="609601" y="1704992"/>
            <a:ext cx="3479799" cy="474663"/>
          </a:xfrm>
        </p:spPr>
        <p:txBody>
          <a:bodyPr lIns="0" anchor="t"/>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2" name="Text Placeholder 4">
            <a:extLst>
              <a:ext uri="{FF2B5EF4-FFF2-40B4-BE49-F238E27FC236}">
                <a16:creationId xmlns:a16="http://schemas.microsoft.com/office/drawing/2014/main" id="{A23D8114-4996-4039-029F-5D21BA69C6A6}"/>
              </a:ext>
            </a:extLst>
          </p:cNvPr>
          <p:cNvSpPr>
            <a:spLocks noGrp="1"/>
          </p:cNvSpPr>
          <p:nvPr>
            <p:ph type="body" sz="quarter" idx="3" hasCustomPrompt="1"/>
          </p:nvPr>
        </p:nvSpPr>
        <p:spPr>
          <a:xfrm>
            <a:off x="4356101" y="1704992"/>
            <a:ext cx="3479799" cy="474663"/>
          </a:xfrm>
        </p:spPr>
        <p:txBody>
          <a:bodyPr lIns="0" anchor="t"/>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3" name="Text Placeholder 10">
            <a:extLst>
              <a:ext uri="{FF2B5EF4-FFF2-40B4-BE49-F238E27FC236}">
                <a16:creationId xmlns:a16="http://schemas.microsoft.com/office/drawing/2014/main" id="{BD70083E-0250-12F6-E2D1-ACBBACE61BDD}"/>
              </a:ext>
            </a:extLst>
          </p:cNvPr>
          <p:cNvSpPr>
            <a:spLocks noGrp="1"/>
          </p:cNvSpPr>
          <p:nvPr>
            <p:ph type="body" sz="quarter" idx="15" hasCustomPrompt="1"/>
          </p:nvPr>
        </p:nvSpPr>
        <p:spPr>
          <a:xfrm>
            <a:off x="4356101" y="2039935"/>
            <a:ext cx="3479799" cy="3586165"/>
          </a:xfrm>
        </p:spPr>
        <p:txBody>
          <a:bodyPr lIns="0"/>
          <a:lstStyle>
            <a:lvl1pPr marL="0" indent="0">
              <a:spcAft>
                <a:spcPts val="1800"/>
              </a:spcAft>
              <a:buNone/>
              <a:defRPr sz="2000">
                <a:solidFill>
                  <a:schemeClr val="bg1"/>
                </a:solidFill>
              </a:defRPr>
            </a:lvl1pPr>
          </a:lstStyle>
          <a:p>
            <a:pPr lvl="0"/>
            <a:r>
              <a:rPr lang="en-US" dirty="0"/>
              <a:t>Enter text</a:t>
            </a:r>
          </a:p>
        </p:txBody>
      </p:sp>
      <p:sp>
        <p:nvSpPr>
          <p:cNvPr id="14" name="Text Placeholder 4">
            <a:extLst>
              <a:ext uri="{FF2B5EF4-FFF2-40B4-BE49-F238E27FC236}">
                <a16:creationId xmlns:a16="http://schemas.microsoft.com/office/drawing/2014/main" id="{C064F6FC-5361-1104-43B0-0426D2A6614D}"/>
              </a:ext>
            </a:extLst>
          </p:cNvPr>
          <p:cNvSpPr>
            <a:spLocks noGrp="1"/>
          </p:cNvSpPr>
          <p:nvPr>
            <p:ph type="body" sz="quarter" idx="16" hasCustomPrompt="1"/>
          </p:nvPr>
        </p:nvSpPr>
        <p:spPr>
          <a:xfrm>
            <a:off x="8102601" y="1704992"/>
            <a:ext cx="3479799" cy="474663"/>
          </a:xfrm>
        </p:spPr>
        <p:txBody>
          <a:bodyPr lIns="0" anchor="t"/>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5" name="Text Placeholder 10">
            <a:extLst>
              <a:ext uri="{FF2B5EF4-FFF2-40B4-BE49-F238E27FC236}">
                <a16:creationId xmlns:a16="http://schemas.microsoft.com/office/drawing/2014/main" id="{60710F3B-1A60-52E5-5EAA-951E6686A101}"/>
              </a:ext>
            </a:extLst>
          </p:cNvPr>
          <p:cNvSpPr>
            <a:spLocks noGrp="1"/>
          </p:cNvSpPr>
          <p:nvPr>
            <p:ph type="body" sz="quarter" idx="17" hasCustomPrompt="1"/>
          </p:nvPr>
        </p:nvSpPr>
        <p:spPr>
          <a:xfrm>
            <a:off x="8102601" y="2039935"/>
            <a:ext cx="3479799" cy="3586165"/>
          </a:xfrm>
        </p:spPr>
        <p:txBody>
          <a:bodyPr lIns="0"/>
          <a:lstStyle>
            <a:lvl1pPr marL="0" indent="0">
              <a:spcAft>
                <a:spcPts val="1800"/>
              </a:spcAft>
              <a:buNone/>
              <a:defRPr sz="2000">
                <a:solidFill>
                  <a:schemeClr val="bg1"/>
                </a:solidFill>
              </a:defRPr>
            </a:lvl1pPr>
          </a:lstStyle>
          <a:p>
            <a:pPr lvl="0"/>
            <a:r>
              <a:rPr lang="en-US" dirty="0"/>
              <a:t>Enter text</a:t>
            </a:r>
          </a:p>
        </p:txBody>
      </p:sp>
      <p:sp>
        <p:nvSpPr>
          <p:cNvPr id="18" name="Slide Number Placeholder 2">
            <a:extLst>
              <a:ext uri="{FF2B5EF4-FFF2-40B4-BE49-F238E27FC236}">
                <a16:creationId xmlns:a16="http://schemas.microsoft.com/office/drawing/2014/main" id="{80842905-AAD9-6F8E-CD56-5BCD3233AAFD}"/>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BB6799-B491-4EE0-BB7C-2BFC6F995A32}" type="slidenum">
              <a:rPr lang="en-US" smtClean="0"/>
              <a:pPr/>
              <a:t>‹#›</a:t>
            </a:fld>
            <a:endParaRPr lang="en-US" dirty="0"/>
          </a:p>
        </p:txBody>
      </p:sp>
      <p:sp>
        <p:nvSpPr>
          <p:cNvPr id="34" name="TextBox 33">
            <a:extLst>
              <a:ext uri="{FF2B5EF4-FFF2-40B4-BE49-F238E27FC236}">
                <a16:creationId xmlns:a16="http://schemas.microsoft.com/office/drawing/2014/main" id="{15AD71FA-DAF8-74E0-7726-C07B569E640E}"/>
              </a:ext>
            </a:extLst>
          </p:cNvPr>
          <p:cNvSpPr txBox="1"/>
          <p:nvPr userDrawn="1"/>
        </p:nvSpPr>
        <p:spPr>
          <a:xfrm>
            <a:off x="540834" y="6595569"/>
            <a:ext cx="8542450" cy="200055"/>
          </a:xfrm>
          <a:prstGeom prst="rect">
            <a:avLst/>
          </a:prstGeom>
          <a:noFill/>
        </p:spPr>
        <p:txBody>
          <a:bodyPr wrap="square" rtlCol="0">
            <a:spAutoFit/>
          </a:bodyPr>
          <a:lstStyle/>
          <a:p>
            <a:r>
              <a:rPr lang="en-US" sz="700" i="1" dirty="0">
                <a:solidFill>
                  <a:schemeClr val="bg1">
                    <a:lumMod val="75000"/>
                  </a:schemeClr>
                </a:solidFill>
              </a:rPr>
              <a:t>The content herein is proprietary property, trade protected, privileged and only for the intended recipient and may not be </a:t>
            </a:r>
            <a:r>
              <a:rPr lang="en-US" sz="700" i="1" dirty="0">
                <a:solidFill>
                  <a:schemeClr val="bg1">
                    <a:lumMod val="75000"/>
                  </a:schemeClr>
                </a:solidFill>
                <a:latin typeface="+mn-lt"/>
              </a:rPr>
              <a:t>used</a:t>
            </a:r>
            <a:r>
              <a:rPr lang="en-US" sz="700" i="1" dirty="0">
                <a:solidFill>
                  <a:schemeClr val="bg1">
                    <a:lumMod val="75000"/>
                  </a:schemeClr>
                </a:solidFill>
              </a:rPr>
              <a:t>, published, duplicated, or redistributed.</a:t>
            </a:r>
          </a:p>
        </p:txBody>
      </p:sp>
      <p:sp>
        <p:nvSpPr>
          <p:cNvPr id="19" name="TextBox 18">
            <a:extLst>
              <a:ext uri="{FF2B5EF4-FFF2-40B4-BE49-F238E27FC236}">
                <a16:creationId xmlns:a16="http://schemas.microsoft.com/office/drawing/2014/main" id="{C0737A60-2F0F-FC89-45F6-2CA208D42250}"/>
              </a:ext>
            </a:extLst>
          </p:cNvPr>
          <p:cNvSpPr txBox="1"/>
          <p:nvPr userDrawn="1"/>
        </p:nvSpPr>
        <p:spPr>
          <a:xfrm>
            <a:off x="4337916" y="6384265"/>
            <a:ext cx="30854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n-lt"/>
              </a:rPr>
              <a:t>Hawaii Cloud Innovation Summit 2022</a:t>
            </a:r>
          </a:p>
        </p:txBody>
      </p:sp>
      <p:pic>
        <p:nvPicPr>
          <p:cNvPr id="20" name="Picture 19">
            <a:extLst>
              <a:ext uri="{FF2B5EF4-FFF2-40B4-BE49-F238E27FC236}">
                <a16:creationId xmlns:a16="http://schemas.microsoft.com/office/drawing/2014/main" id="{C26D2899-A1BB-74BB-F46F-0BCA823CEC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816" y="6364002"/>
            <a:ext cx="455925" cy="265956"/>
          </a:xfrm>
          <a:prstGeom prst="rect">
            <a:avLst/>
          </a:prstGeom>
        </p:spPr>
      </p:pic>
      <p:pic>
        <p:nvPicPr>
          <p:cNvPr id="21" name="Picture 20">
            <a:extLst>
              <a:ext uri="{FF2B5EF4-FFF2-40B4-BE49-F238E27FC236}">
                <a16:creationId xmlns:a16="http://schemas.microsoft.com/office/drawing/2014/main" id="{E6A7545D-A86F-F2C5-C6C3-4D6238567A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19787" y="6400699"/>
            <a:ext cx="989863" cy="184665"/>
          </a:xfrm>
          <a:prstGeom prst="rect">
            <a:avLst/>
          </a:prstGeom>
        </p:spPr>
      </p:pic>
      <p:pic>
        <p:nvPicPr>
          <p:cNvPr id="22" name="Picture 21">
            <a:extLst>
              <a:ext uri="{FF2B5EF4-FFF2-40B4-BE49-F238E27FC236}">
                <a16:creationId xmlns:a16="http://schemas.microsoft.com/office/drawing/2014/main" id="{4836F4A4-3A3A-5CFE-C613-F2284B8F0F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21761" y="6407215"/>
            <a:ext cx="313488" cy="187557"/>
          </a:xfrm>
          <a:prstGeom prst="rect">
            <a:avLst/>
          </a:prstGeom>
        </p:spPr>
      </p:pic>
      <p:pic>
        <p:nvPicPr>
          <p:cNvPr id="23" name="Picture 22">
            <a:extLst>
              <a:ext uri="{FF2B5EF4-FFF2-40B4-BE49-F238E27FC236}">
                <a16:creationId xmlns:a16="http://schemas.microsoft.com/office/drawing/2014/main" id="{63CEA4C1-D4C8-6361-9CF3-3BFAB1CB77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3589" y="6159746"/>
            <a:ext cx="666570" cy="666570"/>
          </a:xfrm>
          <a:prstGeom prst="rect">
            <a:avLst/>
          </a:prstGeom>
        </p:spPr>
      </p:pic>
      <p:pic>
        <p:nvPicPr>
          <p:cNvPr id="24" name="Picture 23">
            <a:extLst>
              <a:ext uri="{FF2B5EF4-FFF2-40B4-BE49-F238E27FC236}">
                <a16:creationId xmlns:a16="http://schemas.microsoft.com/office/drawing/2014/main" id="{D8CCD8A6-7BE0-7E4B-5291-F6156276976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20815" y="6364002"/>
            <a:ext cx="871408" cy="278395"/>
          </a:xfrm>
          <a:prstGeom prst="rect">
            <a:avLst/>
          </a:prstGeom>
        </p:spPr>
      </p:pic>
    </p:spTree>
    <p:extLst>
      <p:ext uri="{BB962C8B-B14F-4D97-AF65-F5344CB8AC3E}">
        <p14:creationId xmlns:p14="http://schemas.microsoft.com/office/powerpoint/2010/main" val="151471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F4F0F-730A-E3BC-61A7-81537BF662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73073C1C-4B97-D297-FD72-513A35A7DE60}"/>
              </a:ext>
            </a:extLst>
          </p:cNvPr>
          <p:cNvSpPr>
            <a:spLocks noGrp="1"/>
          </p:cNvSpPr>
          <p:nvPr>
            <p:ph type="title" hasCustomPrompt="1"/>
          </p:nvPr>
        </p:nvSpPr>
        <p:spPr>
          <a:xfrm>
            <a:off x="609600" y="914400"/>
            <a:ext cx="10972800" cy="609601"/>
          </a:xfrm>
        </p:spPr>
        <p:txBody>
          <a:bodyPr/>
          <a:lstStyle>
            <a:lvl1pPr>
              <a:defRPr>
                <a:solidFill>
                  <a:schemeClr val="bg1"/>
                </a:solidFill>
              </a:defRPr>
            </a:lvl1pPr>
          </a:lstStyle>
          <a:p>
            <a:r>
              <a:rPr lang="en-US" dirty="0"/>
              <a:t>Title and content layout</a:t>
            </a:r>
          </a:p>
        </p:txBody>
      </p:sp>
      <p:sp>
        <p:nvSpPr>
          <p:cNvPr id="5" name="Content Placeholder 2">
            <a:extLst>
              <a:ext uri="{FF2B5EF4-FFF2-40B4-BE49-F238E27FC236}">
                <a16:creationId xmlns:a16="http://schemas.microsoft.com/office/drawing/2014/main" id="{8445E03A-83BB-037B-E83E-58D4694137BE}"/>
              </a:ext>
            </a:extLst>
          </p:cNvPr>
          <p:cNvSpPr>
            <a:spLocks noGrp="1"/>
          </p:cNvSpPr>
          <p:nvPr>
            <p:ph idx="1" hasCustomPrompt="1"/>
          </p:nvPr>
        </p:nvSpPr>
        <p:spPr>
          <a:xfrm>
            <a:off x="609600" y="1711804"/>
            <a:ext cx="10972800" cy="4191000"/>
          </a:xfrm>
        </p:spPr>
        <p:txBody>
          <a:bodyPr/>
          <a:lstStyle>
            <a:lvl1pPr marL="0" indent="0">
              <a:buNone/>
              <a:defRPr>
                <a:solidFill>
                  <a:schemeClr val="bg1"/>
                </a:solidFill>
              </a:defRPr>
            </a:lvl1pPr>
            <a:lvl2pPr marL="228600" indent="0">
              <a:buNone/>
              <a:defRPr>
                <a:solidFill>
                  <a:schemeClr val="bg1"/>
                </a:solidFill>
              </a:defRPr>
            </a:lvl2pPr>
            <a:lvl3pPr marL="502920" indent="0">
              <a:buNone/>
              <a:defRPr>
                <a:solidFill>
                  <a:schemeClr val="bg1"/>
                </a:solidFill>
              </a:defRPr>
            </a:lvl3pPr>
            <a:lvl4pPr marL="777240" indent="0">
              <a:buNone/>
              <a:defRPr>
                <a:solidFill>
                  <a:schemeClr val="bg1"/>
                </a:solidFill>
              </a:defRPr>
            </a:lvl4pPr>
            <a:lvl5pPr marL="1051560" indent="0">
              <a:buNone/>
              <a:defRPr>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2">
            <a:extLst>
              <a:ext uri="{FF2B5EF4-FFF2-40B4-BE49-F238E27FC236}">
                <a16:creationId xmlns:a16="http://schemas.microsoft.com/office/drawing/2014/main" id="{01131FDE-6802-86F1-0765-B156D33D8B38}"/>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BB6799-B491-4EE0-BB7C-2BFC6F995A32}" type="slidenum">
              <a:rPr lang="en-US" smtClean="0"/>
              <a:pPr/>
              <a:t>‹#›</a:t>
            </a:fld>
            <a:endParaRPr lang="en-US" dirty="0"/>
          </a:p>
        </p:txBody>
      </p:sp>
      <p:sp>
        <p:nvSpPr>
          <p:cNvPr id="29" name="TextBox 28">
            <a:extLst>
              <a:ext uri="{FF2B5EF4-FFF2-40B4-BE49-F238E27FC236}">
                <a16:creationId xmlns:a16="http://schemas.microsoft.com/office/drawing/2014/main" id="{3B498CFC-7C68-E0E1-79CE-ABE6C898B00B}"/>
              </a:ext>
            </a:extLst>
          </p:cNvPr>
          <p:cNvSpPr txBox="1"/>
          <p:nvPr userDrawn="1"/>
        </p:nvSpPr>
        <p:spPr>
          <a:xfrm>
            <a:off x="540834" y="6595569"/>
            <a:ext cx="8542450" cy="200055"/>
          </a:xfrm>
          <a:prstGeom prst="rect">
            <a:avLst/>
          </a:prstGeom>
          <a:noFill/>
        </p:spPr>
        <p:txBody>
          <a:bodyPr wrap="square" rtlCol="0">
            <a:spAutoFit/>
          </a:bodyPr>
          <a:lstStyle/>
          <a:p>
            <a:r>
              <a:rPr lang="en-US" sz="700" i="1" dirty="0">
                <a:solidFill>
                  <a:schemeClr val="bg1">
                    <a:lumMod val="75000"/>
                  </a:schemeClr>
                </a:solidFill>
              </a:rPr>
              <a:t>The content herein is proprietary property, trade protected, privileged and only for the intended recipient and may not be </a:t>
            </a:r>
            <a:r>
              <a:rPr lang="en-US" sz="700" i="1" dirty="0">
                <a:solidFill>
                  <a:schemeClr val="bg1">
                    <a:lumMod val="75000"/>
                  </a:schemeClr>
                </a:solidFill>
                <a:latin typeface="+mn-lt"/>
              </a:rPr>
              <a:t>used</a:t>
            </a:r>
            <a:r>
              <a:rPr lang="en-US" sz="700" i="1" dirty="0">
                <a:solidFill>
                  <a:schemeClr val="bg1">
                    <a:lumMod val="75000"/>
                  </a:schemeClr>
                </a:solidFill>
              </a:rPr>
              <a:t>, published, duplicated, or redistributed.</a:t>
            </a:r>
          </a:p>
        </p:txBody>
      </p:sp>
      <p:sp>
        <p:nvSpPr>
          <p:cNvPr id="15" name="TextBox 14">
            <a:extLst>
              <a:ext uri="{FF2B5EF4-FFF2-40B4-BE49-F238E27FC236}">
                <a16:creationId xmlns:a16="http://schemas.microsoft.com/office/drawing/2014/main" id="{CDC07D95-7EC3-19D7-CCB5-495C2EF81AA4}"/>
              </a:ext>
            </a:extLst>
          </p:cNvPr>
          <p:cNvSpPr txBox="1"/>
          <p:nvPr userDrawn="1"/>
        </p:nvSpPr>
        <p:spPr>
          <a:xfrm>
            <a:off x="4337916" y="6384265"/>
            <a:ext cx="30854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n-lt"/>
              </a:rPr>
              <a:t>Hawaii Cloud Innovation Summit 2022</a:t>
            </a:r>
          </a:p>
        </p:txBody>
      </p:sp>
      <p:pic>
        <p:nvPicPr>
          <p:cNvPr id="13" name="Picture 12">
            <a:extLst>
              <a:ext uri="{FF2B5EF4-FFF2-40B4-BE49-F238E27FC236}">
                <a16:creationId xmlns:a16="http://schemas.microsoft.com/office/drawing/2014/main" id="{9E4CBAF8-78DD-64A1-F76D-559CED6266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2816" y="6364002"/>
            <a:ext cx="455925" cy="265956"/>
          </a:xfrm>
          <a:prstGeom prst="rect">
            <a:avLst/>
          </a:prstGeom>
        </p:spPr>
      </p:pic>
      <p:pic>
        <p:nvPicPr>
          <p:cNvPr id="16" name="Picture 15">
            <a:extLst>
              <a:ext uri="{FF2B5EF4-FFF2-40B4-BE49-F238E27FC236}">
                <a16:creationId xmlns:a16="http://schemas.microsoft.com/office/drawing/2014/main" id="{18AF9F28-16DA-5BC8-1542-7C2AD99A55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19787" y="6400699"/>
            <a:ext cx="989863" cy="184665"/>
          </a:xfrm>
          <a:prstGeom prst="rect">
            <a:avLst/>
          </a:prstGeom>
        </p:spPr>
      </p:pic>
      <p:pic>
        <p:nvPicPr>
          <p:cNvPr id="17" name="Picture 16">
            <a:extLst>
              <a:ext uri="{FF2B5EF4-FFF2-40B4-BE49-F238E27FC236}">
                <a16:creationId xmlns:a16="http://schemas.microsoft.com/office/drawing/2014/main" id="{B3255F48-E479-76EC-2277-7D5D8029C0C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021761" y="6407215"/>
            <a:ext cx="313488" cy="187557"/>
          </a:xfrm>
          <a:prstGeom prst="rect">
            <a:avLst/>
          </a:prstGeom>
        </p:spPr>
      </p:pic>
      <p:pic>
        <p:nvPicPr>
          <p:cNvPr id="19" name="Picture 18">
            <a:extLst>
              <a:ext uri="{FF2B5EF4-FFF2-40B4-BE49-F238E27FC236}">
                <a16:creationId xmlns:a16="http://schemas.microsoft.com/office/drawing/2014/main" id="{DB6089CC-45C7-5D69-8236-424BA1ECE07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43589" y="6159746"/>
            <a:ext cx="666570" cy="666570"/>
          </a:xfrm>
          <a:prstGeom prst="rect">
            <a:avLst/>
          </a:prstGeom>
        </p:spPr>
      </p:pic>
      <p:pic>
        <p:nvPicPr>
          <p:cNvPr id="20" name="Picture 19">
            <a:extLst>
              <a:ext uri="{FF2B5EF4-FFF2-40B4-BE49-F238E27FC236}">
                <a16:creationId xmlns:a16="http://schemas.microsoft.com/office/drawing/2014/main" id="{77A74F6E-940C-543B-B096-A22E69D1493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920815" y="6364002"/>
            <a:ext cx="871408" cy="278395"/>
          </a:xfrm>
          <a:prstGeom prst="rect">
            <a:avLst/>
          </a:prstGeom>
        </p:spPr>
      </p:pic>
    </p:spTree>
    <p:extLst>
      <p:ext uri="{BB962C8B-B14F-4D97-AF65-F5344CB8AC3E}">
        <p14:creationId xmlns:p14="http://schemas.microsoft.com/office/powerpoint/2010/main" val="386396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n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1EE36D-5ECF-7E64-FC33-61A0F16945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2">
            <a:extLst>
              <a:ext uri="{FF2B5EF4-FFF2-40B4-BE49-F238E27FC236}">
                <a16:creationId xmlns:a16="http://schemas.microsoft.com/office/drawing/2014/main" id="{04ABEC61-4492-06B4-AC30-25F64AD9466F}"/>
              </a:ext>
            </a:extLst>
          </p:cNvPr>
          <p:cNvSpPr>
            <a:spLocks noGrp="1"/>
          </p:cNvSpPr>
          <p:nvPr>
            <p:ph type="body" idx="1" hasCustomPrompt="1"/>
          </p:nvPr>
        </p:nvSpPr>
        <p:spPr>
          <a:xfrm>
            <a:off x="520252" y="3226552"/>
            <a:ext cx="6823869" cy="750238"/>
          </a:xfrm>
        </p:spPr>
        <p:txBody>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a:t>
            </a:r>
          </a:p>
        </p:txBody>
      </p:sp>
      <p:sp>
        <p:nvSpPr>
          <p:cNvPr id="12" name="TextBox 11">
            <a:extLst>
              <a:ext uri="{FF2B5EF4-FFF2-40B4-BE49-F238E27FC236}">
                <a16:creationId xmlns:a16="http://schemas.microsoft.com/office/drawing/2014/main" id="{BC6CD7CD-3091-F43E-1202-29640A4A1EF9}"/>
              </a:ext>
            </a:extLst>
          </p:cNvPr>
          <p:cNvSpPr txBox="1"/>
          <p:nvPr userDrawn="1"/>
        </p:nvSpPr>
        <p:spPr>
          <a:xfrm>
            <a:off x="609599" y="2461211"/>
            <a:ext cx="6867525" cy="923330"/>
          </a:xfrm>
          <a:prstGeom prst="rect">
            <a:avLst/>
          </a:prstGeom>
          <a:noFill/>
        </p:spPr>
        <p:txBody>
          <a:bodyPr wrap="square" lIns="0" rtlCol="0">
            <a:noAutofit/>
          </a:bodyPr>
          <a:lstStyle/>
          <a:p>
            <a:r>
              <a:rPr lang="en-US" sz="4800" b="1" dirty="0">
                <a:solidFill>
                  <a:schemeClr val="bg1"/>
                </a:solidFill>
                <a:latin typeface="+mj-lt"/>
              </a:rPr>
              <a:t>Q&amp;A</a:t>
            </a:r>
          </a:p>
        </p:txBody>
      </p:sp>
      <p:sp>
        <p:nvSpPr>
          <p:cNvPr id="16" name="Slide Number Placeholder 2">
            <a:extLst>
              <a:ext uri="{FF2B5EF4-FFF2-40B4-BE49-F238E27FC236}">
                <a16:creationId xmlns:a16="http://schemas.microsoft.com/office/drawing/2014/main" id="{9FB0B1E7-6253-FFA9-2484-9BE333F1D36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BB6799-B491-4EE0-BB7C-2BFC6F995A32}" type="slidenum">
              <a:rPr lang="en-US" smtClean="0"/>
              <a:pPr/>
              <a:t>‹#›</a:t>
            </a:fld>
            <a:endParaRPr lang="en-US" dirty="0"/>
          </a:p>
        </p:txBody>
      </p:sp>
      <p:sp>
        <p:nvSpPr>
          <p:cNvPr id="30" name="TextBox 29">
            <a:extLst>
              <a:ext uri="{FF2B5EF4-FFF2-40B4-BE49-F238E27FC236}">
                <a16:creationId xmlns:a16="http://schemas.microsoft.com/office/drawing/2014/main" id="{81C17EDA-0FA7-F61D-EC96-46C8C84A19DB}"/>
              </a:ext>
            </a:extLst>
          </p:cNvPr>
          <p:cNvSpPr txBox="1"/>
          <p:nvPr userDrawn="1"/>
        </p:nvSpPr>
        <p:spPr>
          <a:xfrm>
            <a:off x="540834" y="6595569"/>
            <a:ext cx="8542450" cy="200055"/>
          </a:xfrm>
          <a:prstGeom prst="rect">
            <a:avLst/>
          </a:prstGeom>
          <a:noFill/>
        </p:spPr>
        <p:txBody>
          <a:bodyPr wrap="square" rtlCol="0">
            <a:spAutoFit/>
          </a:bodyPr>
          <a:lstStyle/>
          <a:p>
            <a:r>
              <a:rPr lang="en-US" sz="700" i="1" dirty="0">
                <a:solidFill>
                  <a:schemeClr val="bg1">
                    <a:lumMod val="75000"/>
                  </a:schemeClr>
                </a:solidFill>
              </a:rPr>
              <a:t>The content herein is proprietary property, trade protected, privileged and only for the intended recipient and may not be </a:t>
            </a:r>
            <a:r>
              <a:rPr lang="en-US" sz="700" i="1" dirty="0">
                <a:solidFill>
                  <a:schemeClr val="bg1">
                    <a:lumMod val="75000"/>
                  </a:schemeClr>
                </a:solidFill>
                <a:latin typeface="+mn-lt"/>
              </a:rPr>
              <a:t>used</a:t>
            </a:r>
            <a:r>
              <a:rPr lang="en-US" sz="700" i="1" dirty="0">
                <a:solidFill>
                  <a:schemeClr val="bg1">
                    <a:lumMod val="75000"/>
                  </a:schemeClr>
                </a:solidFill>
              </a:rPr>
              <a:t>, published, duplicated, or redistributed.</a:t>
            </a:r>
          </a:p>
        </p:txBody>
      </p:sp>
      <p:sp>
        <p:nvSpPr>
          <p:cNvPr id="14" name="TextBox 13">
            <a:extLst>
              <a:ext uri="{FF2B5EF4-FFF2-40B4-BE49-F238E27FC236}">
                <a16:creationId xmlns:a16="http://schemas.microsoft.com/office/drawing/2014/main" id="{C6282987-3612-A0B2-824F-DEE08E4EC76E}"/>
              </a:ext>
            </a:extLst>
          </p:cNvPr>
          <p:cNvSpPr txBox="1"/>
          <p:nvPr userDrawn="1"/>
        </p:nvSpPr>
        <p:spPr>
          <a:xfrm>
            <a:off x="4337916" y="6384265"/>
            <a:ext cx="30854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n-lt"/>
              </a:rPr>
              <a:t>Hawaii Cloud Innovation Summit 2022</a:t>
            </a:r>
          </a:p>
        </p:txBody>
      </p:sp>
      <p:pic>
        <p:nvPicPr>
          <p:cNvPr id="15" name="Picture 14">
            <a:extLst>
              <a:ext uri="{FF2B5EF4-FFF2-40B4-BE49-F238E27FC236}">
                <a16:creationId xmlns:a16="http://schemas.microsoft.com/office/drawing/2014/main" id="{E39DD6A8-EA86-29A3-10C0-9498764E8B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2816" y="6364002"/>
            <a:ext cx="455925" cy="265956"/>
          </a:xfrm>
          <a:prstGeom prst="rect">
            <a:avLst/>
          </a:prstGeom>
        </p:spPr>
      </p:pic>
      <p:pic>
        <p:nvPicPr>
          <p:cNvPr id="17" name="Picture 16">
            <a:extLst>
              <a:ext uri="{FF2B5EF4-FFF2-40B4-BE49-F238E27FC236}">
                <a16:creationId xmlns:a16="http://schemas.microsoft.com/office/drawing/2014/main" id="{DB08122F-67A7-829F-EA44-918EA48F85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19787" y="6400699"/>
            <a:ext cx="989863" cy="184665"/>
          </a:xfrm>
          <a:prstGeom prst="rect">
            <a:avLst/>
          </a:prstGeom>
        </p:spPr>
      </p:pic>
      <p:pic>
        <p:nvPicPr>
          <p:cNvPr id="18" name="Picture 17">
            <a:extLst>
              <a:ext uri="{FF2B5EF4-FFF2-40B4-BE49-F238E27FC236}">
                <a16:creationId xmlns:a16="http://schemas.microsoft.com/office/drawing/2014/main" id="{0EFC57F7-0B1E-797C-E7AA-E7BCD53AE9A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021761" y="6407215"/>
            <a:ext cx="313488" cy="187557"/>
          </a:xfrm>
          <a:prstGeom prst="rect">
            <a:avLst/>
          </a:prstGeom>
        </p:spPr>
      </p:pic>
      <p:pic>
        <p:nvPicPr>
          <p:cNvPr id="19" name="Picture 18">
            <a:extLst>
              <a:ext uri="{FF2B5EF4-FFF2-40B4-BE49-F238E27FC236}">
                <a16:creationId xmlns:a16="http://schemas.microsoft.com/office/drawing/2014/main" id="{FB208E27-C0E7-B9BA-BDD6-83BDEC3400B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43589" y="6159746"/>
            <a:ext cx="666570" cy="666570"/>
          </a:xfrm>
          <a:prstGeom prst="rect">
            <a:avLst/>
          </a:prstGeom>
        </p:spPr>
      </p:pic>
      <p:pic>
        <p:nvPicPr>
          <p:cNvPr id="21" name="Picture 20">
            <a:extLst>
              <a:ext uri="{FF2B5EF4-FFF2-40B4-BE49-F238E27FC236}">
                <a16:creationId xmlns:a16="http://schemas.microsoft.com/office/drawing/2014/main" id="{8FEC744E-0F50-51C2-6027-15FCAE7C790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920815" y="6364002"/>
            <a:ext cx="871408" cy="278395"/>
          </a:xfrm>
          <a:prstGeom prst="rect">
            <a:avLst/>
          </a:prstGeom>
        </p:spPr>
      </p:pic>
    </p:spTree>
    <p:extLst>
      <p:ext uri="{BB962C8B-B14F-4D97-AF65-F5344CB8AC3E}">
        <p14:creationId xmlns:p14="http://schemas.microsoft.com/office/powerpoint/2010/main" val="57984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CE740-B1DA-3F2E-A427-3FED7D728D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956E1AF7-4F69-09C8-8481-4A64E3AB0D06}"/>
              </a:ext>
            </a:extLst>
          </p:cNvPr>
          <p:cNvSpPr txBox="1"/>
          <p:nvPr userDrawn="1"/>
        </p:nvSpPr>
        <p:spPr>
          <a:xfrm>
            <a:off x="609599" y="2551390"/>
            <a:ext cx="6867525" cy="923330"/>
          </a:xfrm>
          <a:prstGeom prst="rect">
            <a:avLst/>
          </a:prstGeom>
          <a:noFill/>
        </p:spPr>
        <p:txBody>
          <a:bodyPr wrap="square" lIns="0" rtlCol="0">
            <a:noAutofit/>
          </a:bodyPr>
          <a:lstStyle/>
          <a:p>
            <a:r>
              <a:rPr lang="en-US" sz="6000" b="1" dirty="0">
                <a:solidFill>
                  <a:schemeClr val="bg1"/>
                </a:solidFill>
                <a:latin typeface="+mj-lt"/>
              </a:rPr>
              <a:t>Thank you!</a:t>
            </a:r>
          </a:p>
        </p:txBody>
      </p:sp>
      <p:sp>
        <p:nvSpPr>
          <p:cNvPr id="13" name="TextBox 12">
            <a:extLst>
              <a:ext uri="{FF2B5EF4-FFF2-40B4-BE49-F238E27FC236}">
                <a16:creationId xmlns:a16="http://schemas.microsoft.com/office/drawing/2014/main" id="{DF73A6B7-EAD4-3368-6B53-D5D7DE5AD523}"/>
              </a:ext>
            </a:extLst>
          </p:cNvPr>
          <p:cNvSpPr txBox="1"/>
          <p:nvPr userDrawn="1"/>
        </p:nvSpPr>
        <p:spPr>
          <a:xfrm>
            <a:off x="518263" y="689618"/>
            <a:ext cx="6467474" cy="461665"/>
          </a:xfrm>
          <a:prstGeom prst="rect">
            <a:avLst/>
          </a:prstGeom>
          <a:noFill/>
        </p:spPr>
        <p:txBody>
          <a:bodyPr wrap="square" rtlCol="0">
            <a:spAutoFit/>
          </a:bodyPr>
          <a:lstStyle/>
          <a:p>
            <a:r>
              <a:rPr lang="en-US" sz="2400" b="1" dirty="0">
                <a:solidFill>
                  <a:schemeClr val="bg1"/>
                </a:solidFill>
                <a:latin typeface="+mj-lt"/>
              </a:rPr>
              <a:t>Hawaii Cloud Innovation Summit 2022</a:t>
            </a:r>
          </a:p>
        </p:txBody>
      </p:sp>
      <p:sp>
        <p:nvSpPr>
          <p:cNvPr id="16" name="Rectangle 15">
            <a:extLst>
              <a:ext uri="{FF2B5EF4-FFF2-40B4-BE49-F238E27FC236}">
                <a16:creationId xmlns:a16="http://schemas.microsoft.com/office/drawing/2014/main" id="{A32842CD-64B8-4F3A-8E34-4A746858E88C}"/>
              </a:ext>
            </a:extLst>
          </p:cNvPr>
          <p:cNvSpPr/>
          <p:nvPr userDrawn="1"/>
        </p:nvSpPr>
        <p:spPr>
          <a:xfrm>
            <a:off x="0" y="5918662"/>
            <a:ext cx="12192000" cy="939339"/>
          </a:xfrm>
          <a:prstGeom prst="rect">
            <a:avLst/>
          </a:prstGeom>
          <a:solidFill>
            <a:srgbClr val="03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4">
            <a:extLst>
              <a:ext uri="{FF2B5EF4-FFF2-40B4-BE49-F238E27FC236}">
                <a16:creationId xmlns:a16="http://schemas.microsoft.com/office/drawing/2014/main" id="{8A34BBA8-EFE0-41D5-36A5-D09248B181FC}"/>
              </a:ext>
            </a:extLst>
          </p:cNvPr>
          <p:cNvSpPr txBox="1">
            <a:spLocks/>
          </p:cNvSpPr>
          <p:nvPr userDrawn="1"/>
        </p:nvSpPr>
        <p:spPr>
          <a:xfrm>
            <a:off x="9155548" y="61254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3FA615-6054-4516-BDE3-D6918E9DA91B}" type="slidenum">
              <a:rPr lang="en-US" smtClean="0"/>
              <a:pPr/>
              <a:t>‹#›</a:t>
            </a:fld>
            <a:endParaRPr lang="en-US" dirty="0"/>
          </a:p>
        </p:txBody>
      </p:sp>
      <p:sp>
        <p:nvSpPr>
          <p:cNvPr id="27" name="TextBox 26">
            <a:extLst>
              <a:ext uri="{FF2B5EF4-FFF2-40B4-BE49-F238E27FC236}">
                <a16:creationId xmlns:a16="http://schemas.microsoft.com/office/drawing/2014/main" id="{061899B7-4280-40DA-8D0B-6E66F5D49314}"/>
              </a:ext>
            </a:extLst>
          </p:cNvPr>
          <p:cNvSpPr txBox="1"/>
          <p:nvPr userDrawn="1"/>
        </p:nvSpPr>
        <p:spPr>
          <a:xfrm>
            <a:off x="688570" y="6579123"/>
            <a:ext cx="8332304" cy="215444"/>
          </a:xfrm>
          <a:prstGeom prst="rect">
            <a:avLst/>
          </a:prstGeom>
          <a:noFill/>
        </p:spPr>
        <p:txBody>
          <a:bodyPr wrap="square" rtlCol="0">
            <a:spAutoFit/>
          </a:bodyPr>
          <a:lstStyle/>
          <a:p>
            <a:r>
              <a:rPr lang="en-US" sz="800" i="1" dirty="0">
                <a:solidFill>
                  <a:schemeClr val="bg1">
                    <a:lumMod val="75000"/>
                  </a:schemeClr>
                </a:solidFill>
              </a:rPr>
              <a:t>The content herein is proprietary property, trade protected, privileged and only for the intended recipient and may not be </a:t>
            </a:r>
            <a:r>
              <a:rPr lang="en-US" sz="800" i="1" dirty="0">
                <a:solidFill>
                  <a:schemeClr val="bg1">
                    <a:lumMod val="75000"/>
                  </a:schemeClr>
                </a:solidFill>
                <a:latin typeface="+mn-lt"/>
              </a:rPr>
              <a:t>used</a:t>
            </a:r>
            <a:r>
              <a:rPr lang="en-US" sz="800" i="1" dirty="0">
                <a:solidFill>
                  <a:schemeClr val="bg1">
                    <a:lumMod val="75000"/>
                  </a:schemeClr>
                </a:solidFill>
              </a:rPr>
              <a:t>, published, duplicated, or redistributed.</a:t>
            </a:r>
          </a:p>
        </p:txBody>
      </p:sp>
      <p:pic>
        <p:nvPicPr>
          <p:cNvPr id="14" name="Picture 13">
            <a:extLst>
              <a:ext uri="{FF2B5EF4-FFF2-40B4-BE49-F238E27FC236}">
                <a16:creationId xmlns:a16="http://schemas.microsoft.com/office/drawing/2014/main" id="{65AA9B9A-331C-4617-7376-D91519C3AE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768" y="5942379"/>
            <a:ext cx="1170504" cy="682795"/>
          </a:xfrm>
          <a:prstGeom prst="rect">
            <a:avLst/>
          </a:prstGeom>
        </p:spPr>
      </p:pic>
      <p:pic>
        <p:nvPicPr>
          <p:cNvPr id="15" name="Picture 14">
            <a:extLst>
              <a:ext uri="{FF2B5EF4-FFF2-40B4-BE49-F238E27FC236}">
                <a16:creationId xmlns:a16="http://schemas.microsoft.com/office/drawing/2014/main" id="{6F3DDC6E-0778-6A9A-4568-06EB1AD133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48010" y="6068152"/>
            <a:ext cx="1862415" cy="347444"/>
          </a:xfrm>
          <a:prstGeom prst="rect">
            <a:avLst/>
          </a:prstGeom>
        </p:spPr>
      </p:pic>
      <p:pic>
        <p:nvPicPr>
          <p:cNvPr id="19" name="Picture 18">
            <a:extLst>
              <a:ext uri="{FF2B5EF4-FFF2-40B4-BE49-F238E27FC236}">
                <a16:creationId xmlns:a16="http://schemas.microsoft.com/office/drawing/2014/main" id="{8A165058-7065-AFED-6F34-18C6FA0F69D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56088" y="6087506"/>
            <a:ext cx="649422" cy="388543"/>
          </a:xfrm>
          <a:prstGeom prst="rect">
            <a:avLst/>
          </a:prstGeom>
        </p:spPr>
      </p:pic>
      <p:pic>
        <p:nvPicPr>
          <p:cNvPr id="20" name="Picture 19">
            <a:extLst>
              <a:ext uri="{FF2B5EF4-FFF2-40B4-BE49-F238E27FC236}">
                <a16:creationId xmlns:a16="http://schemas.microsoft.com/office/drawing/2014/main" id="{BEFF8A4A-5DD4-E8DC-6D4E-BD21D262825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031122" y="5639264"/>
            <a:ext cx="1251111" cy="1251111"/>
          </a:xfrm>
          <a:prstGeom prst="rect">
            <a:avLst/>
          </a:prstGeom>
        </p:spPr>
      </p:pic>
      <p:pic>
        <p:nvPicPr>
          <p:cNvPr id="21" name="Picture 20">
            <a:extLst>
              <a:ext uri="{FF2B5EF4-FFF2-40B4-BE49-F238E27FC236}">
                <a16:creationId xmlns:a16="http://schemas.microsoft.com/office/drawing/2014/main" id="{4D6A7BA4-AB30-CCB9-6D71-C0EAE2D0902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68305" y="6022063"/>
            <a:ext cx="1543739" cy="493190"/>
          </a:xfrm>
          <a:prstGeom prst="rect">
            <a:avLst/>
          </a:prstGeom>
        </p:spPr>
      </p:pic>
    </p:spTree>
    <p:extLst>
      <p:ext uri="{BB962C8B-B14F-4D97-AF65-F5344CB8AC3E}">
        <p14:creationId xmlns:p14="http://schemas.microsoft.com/office/powerpoint/2010/main" val="1187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p:nvPr userDrawn="1"/>
        </p:nvSpPr>
        <p:spPr>
          <a:xfrm>
            <a:off x="11328402" y="6471139"/>
            <a:ext cx="765907" cy="276999"/>
          </a:xfrm>
          <a:prstGeom prst="rect">
            <a:avLst/>
          </a:prstGeom>
          <a:noFill/>
        </p:spPr>
        <p:txBody>
          <a:bodyPr wrap="square" rtlCol="0">
            <a:spAutoFit/>
          </a:bodyPr>
          <a:lstStyle/>
          <a:p>
            <a:pPr algn="r"/>
            <a:fld id="{9C53943D-C584-4A70-8C29-9BDB3E67EAE8}" type="slidenum">
              <a:rPr lang="en-US" sz="1200" baseline="0" smtClean="0">
                <a:solidFill>
                  <a:schemeClr val="bg2">
                    <a:lumMod val="25000"/>
                  </a:schemeClr>
                </a:solidFill>
              </a:rPr>
              <a:pPr algn="r"/>
              <a:t>‹#›</a:t>
            </a:fld>
            <a:endParaRPr lang="en-US" sz="1200" baseline="0" dirty="0">
              <a:solidFill>
                <a:schemeClr val="bg2">
                  <a:lumMod val="25000"/>
                </a:schemeClr>
              </a:solidFill>
            </a:endParaRPr>
          </a:p>
        </p:txBody>
      </p:sp>
    </p:spTree>
    <p:extLst>
      <p:ext uri="{BB962C8B-B14F-4D97-AF65-F5344CB8AC3E}">
        <p14:creationId xmlns:p14="http://schemas.microsoft.com/office/powerpoint/2010/main" val="24333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x Content - Graphics">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49"/>
            <a:ext cx="10940405" cy="726923"/>
          </a:xfrm>
        </p:spPr>
        <p:txBody>
          <a:bodyPr/>
          <a:lstStyle/>
          <a:p>
            <a:r>
              <a:rPr lang="en-US"/>
              <a:t>Click to edit Master title style</a:t>
            </a:r>
          </a:p>
        </p:txBody>
      </p:sp>
      <p:sp>
        <p:nvSpPr>
          <p:cNvPr id="3" name="Text Placeholder 3"/>
          <p:cNvSpPr>
            <a:spLocks noGrp="1"/>
          </p:cNvSpPr>
          <p:nvPr>
            <p:ph type="body" sz="half" idx="2"/>
          </p:nvPr>
        </p:nvSpPr>
        <p:spPr>
          <a:xfrm>
            <a:off x="453252" y="2869197"/>
            <a:ext cx="2565400" cy="454587"/>
          </a:xfrm>
        </p:spPr>
        <p:txBody>
          <a:bodyPr>
            <a:noAutofit/>
          </a:bodyPr>
          <a:lstStyle>
            <a:lvl1pPr marL="0" indent="0" algn="ctr">
              <a:buNone/>
              <a:defRPr sz="1467" b="0" i="0">
                <a:solidFill>
                  <a:srgbClr val="414042"/>
                </a:solidFill>
                <a:latin typeface="Amazon Ember Light" charset="0"/>
                <a:ea typeface="Amazon Ember Light" charset="0"/>
                <a:cs typeface="Amazon Ember Light" charset="0"/>
              </a:defRPr>
            </a:lvl1pPr>
            <a:lvl2pPr marL="609561" indent="0">
              <a:buNone/>
              <a:defRPr sz="1600"/>
            </a:lvl2pPr>
            <a:lvl3pPr marL="1219121" indent="0">
              <a:buNone/>
              <a:defRPr sz="1333"/>
            </a:lvl3pPr>
            <a:lvl4pPr marL="1828681" indent="0">
              <a:buNone/>
              <a:defRPr sz="1200"/>
            </a:lvl4pPr>
            <a:lvl5pPr marL="2438242" indent="0">
              <a:buNone/>
              <a:defRPr sz="1200"/>
            </a:lvl5pPr>
            <a:lvl6pPr marL="3047802" indent="0">
              <a:buNone/>
              <a:defRPr sz="1200"/>
            </a:lvl6pPr>
            <a:lvl7pPr marL="3657363" indent="0">
              <a:buNone/>
              <a:defRPr sz="1200"/>
            </a:lvl7pPr>
            <a:lvl8pPr marL="4266923" indent="0">
              <a:buNone/>
              <a:defRPr sz="1200"/>
            </a:lvl8pPr>
            <a:lvl9pPr marL="4876483" indent="0">
              <a:buNone/>
              <a:defRPr sz="1200"/>
            </a:lvl9pPr>
          </a:lstStyle>
          <a:p>
            <a:pPr lvl="0"/>
            <a:r>
              <a:rPr lang="en-US" dirty="0"/>
              <a:t>Click to edit Master text styles</a:t>
            </a:r>
          </a:p>
        </p:txBody>
      </p:sp>
      <p:sp>
        <p:nvSpPr>
          <p:cNvPr id="4" name="Text Placeholder 3"/>
          <p:cNvSpPr>
            <a:spLocks noGrp="1"/>
          </p:cNvSpPr>
          <p:nvPr>
            <p:ph type="body" sz="half" idx="11"/>
          </p:nvPr>
        </p:nvSpPr>
        <p:spPr>
          <a:xfrm>
            <a:off x="4639085" y="2869197"/>
            <a:ext cx="2565400" cy="454587"/>
          </a:xfrm>
        </p:spPr>
        <p:txBody>
          <a:bodyPr>
            <a:noAutofit/>
          </a:bodyPr>
          <a:lstStyle>
            <a:lvl1pPr marL="0" indent="0" algn="ctr">
              <a:buNone/>
              <a:defRPr sz="1467" b="0" i="0">
                <a:solidFill>
                  <a:srgbClr val="414042"/>
                </a:solidFill>
                <a:latin typeface="Amazon Ember Light" charset="0"/>
                <a:ea typeface="Amazon Ember Light" charset="0"/>
                <a:cs typeface="Amazon Ember Light" charset="0"/>
              </a:defRPr>
            </a:lvl1pPr>
            <a:lvl2pPr marL="609561" indent="0">
              <a:buNone/>
              <a:defRPr sz="1600"/>
            </a:lvl2pPr>
            <a:lvl3pPr marL="1219121" indent="0">
              <a:buNone/>
              <a:defRPr sz="1333"/>
            </a:lvl3pPr>
            <a:lvl4pPr marL="1828681" indent="0">
              <a:buNone/>
              <a:defRPr sz="1200"/>
            </a:lvl4pPr>
            <a:lvl5pPr marL="2438242" indent="0">
              <a:buNone/>
              <a:defRPr sz="1200"/>
            </a:lvl5pPr>
            <a:lvl6pPr marL="3047802" indent="0">
              <a:buNone/>
              <a:defRPr sz="1200"/>
            </a:lvl6pPr>
            <a:lvl7pPr marL="3657363" indent="0">
              <a:buNone/>
              <a:defRPr sz="1200"/>
            </a:lvl7pPr>
            <a:lvl8pPr marL="4266923" indent="0">
              <a:buNone/>
              <a:defRPr sz="1200"/>
            </a:lvl8pPr>
            <a:lvl9pPr marL="4876483" indent="0">
              <a:buNone/>
              <a:defRPr sz="1200"/>
            </a:lvl9pPr>
          </a:lstStyle>
          <a:p>
            <a:pPr lvl="0"/>
            <a:r>
              <a:rPr lang="en-US"/>
              <a:t>Click to edit Master text styles</a:t>
            </a:r>
          </a:p>
        </p:txBody>
      </p:sp>
      <p:sp>
        <p:nvSpPr>
          <p:cNvPr id="5" name="Text Placeholder 3"/>
          <p:cNvSpPr>
            <a:spLocks noGrp="1"/>
          </p:cNvSpPr>
          <p:nvPr>
            <p:ph type="body" sz="half" idx="13"/>
          </p:nvPr>
        </p:nvSpPr>
        <p:spPr>
          <a:xfrm>
            <a:off x="8833307" y="2869197"/>
            <a:ext cx="2565400" cy="454587"/>
          </a:xfrm>
        </p:spPr>
        <p:txBody>
          <a:bodyPr>
            <a:noAutofit/>
          </a:bodyPr>
          <a:lstStyle>
            <a:lvl1pPr marL="0" indent="0" algn="ctr">
              <a:buNone/>
              <a:defRPr sz="1467" b="0" i="0">
                <a:solidFill>
                  <a:srgbClr val="414042"/>
                </a:solidFill>
                <a:latin typeface="Amazon Ember Light" charset="0"/>
                <a:ea typeface="Amazon Ember Light" charset="0"/>
                <a:cs typeface="Amazon Ember Light" charset="0"/>
              </a:defRPr>
            </a:lvl1pPr>
            <a:lvl2pPr marL="609561" indent="0">
              <a:buNone/>
              <a:defRPr sz="1600"/>
            </a:lvl2pPr>
            <a:lvl3pPr marL="1219121" indent="0">
              <a:buNone/>
              <a:defRPr sz="1333"/>
            </a:lvl3pPr>
            <a:lvl4pPr marL="1828681" indent="0">
              <a:buNone/>
              <a:defRPr sz="1200"/>
            </a:lvl4pPr>
            <a:lvl5pPr marL="2438242" indent="0">
              <a:buNone/>
              <a:defRPr sz="1200"/>
            </a:lvl5pPr>
            <a:lvl6pPr marL="3047802" indent="0">
              <a:buNone/>
              <a:defRPr sz="1200"/>
            </a:lvl6pPr>
            <a:lvl7pPr marL="3657363" indent="0">
              <a:buNone/>
              <a:defRPr sz="1200"/>
            </a:lvl7pPr>
            <a:lvl8pPr marL="4266923" indent="0">
              <a:buNone/>
              <a:defRPr sz="1200"/>
            </a:lvl8pPr>
            <a:lvl9pPr marL="4876483" indent="0">
              <a:buNone/>
              <a:defRPr sz="1200"/>
            </a:lvl9pPr>
          </a:lstStyle>
          <a:p>
            <a:pPr lvl="0"/>
            <a:r>
              <a:rPr lang="en-US"/>
              <a:t>Click to edit Master text styles</a:t>
            </a:r>
          </a:p>
        </p:txBody>
      </p:sp>
      <p:sp>
        <p:nvSpPr>
          <p:cNvPr id="6" name="Text Placeholder 3"/>
          <p:cNvSpPr>
            <a:spLocks noGrp="1"/>
          </p:cNvSpPr>
          <p:nvPr>
            <p:ph type="body" sz="half" idx="15"/>
          </p:nvPr>
        </p:nvSpPr>
        <p:spPr>
          <a:xfrm>
            <a:off x="453252" y="5284853"/>
            <a:ext cx="2565400" cy="454587"/>
          </a:xfrm>
        </p:spPr>
        <p:txBody>
          <a:bodyPr>
            <a:noAutofit/>
          </a:bodyPr>
          <a:lstStyle>
            <a:lvl1pPr marL="0" indent="0" algn="ctr">
              <a:buNone/>
              <a:defRPr sz="1467" b="0" i="0">
                <a:solidFill>
                  <a:srgbClr val="414042"/>
                </a:solidFill>
                <a:latin typeface="Amazon Ember Light" charset="0"/>
                <a:ea typeface="Amazon Ember Light" charset="0"/>
                <a:cs typeface="Amazon Ember Light" charset="0"/>
              </a:defRPr>
            </a:lvl1pPr>
            <a:lvl2pPr marL="609561" indent="0">
              <a:buNone/>
              <a:defRPr sz="1600"/>
            </a:lvl2pPr>
            <a:lvl3pPr marL="1219121" indent="0">
              <a:buNone/>
              <a:defRPr sz="1333"/>
            </a:lvl3pPr>
            <a:lvl4pPr marL="1828681" indent="0">
              <a:buNone/>
              <a:defRPr sz="1200"/>
            </a:lvl4pPr>
            <a:lvl5pPr marL="2438242" indent="0">
              <a:buNone/>
              <a:defRPr sz="1200"/>
            </a:lvl5pPr>
            <a:lvl6pPr marL="3047802" indent="0">
              <a:buNone/>
              <a:defRPr sz="1200"/>
            </a:lvl6pPr>
            <a:lvl7pPr marL="3657363" indent="0">
              <a:buNone/>
              <a:defRPr sz="1200"/>
            </a:lvl7pPr>
            <a:lvl8pPr marL="4266923" indent="0">
              <a:buNone/>
              <a:defRPr sz="1200"/>
            </a:lvl8pPr>
            <a:lvl9pPr marL="4876483" indent="0">
              <a:buNone/>
              <a:defRPr sz="1200"/>
            </a:lvl9pPr>
          </a:lstStyle>
          <a:p>
            <a:pPr lvl="0"/>
            <a:r>
              <a:rPr lang="en-US"/>
              <a:t>Click to edit Master text styles</a:t>
            </a:r>
          </a:p>
        </p:txBody>
      </p:sp>
      <p:sp>
        <p:nvSpPr>
          <p:cNvPr id="7" name="Text Placeholder 3"/>
          <p:cNvSpPr>
            <a:spLocks noGrp="1"/>
          </p:cNvSpPr>
          <p:nvPr>
            <p:ph type="body" sz="half" idx="17"/>
          </p:nvPr>
        </p:nvSpPr>
        <p:spPr>
          <a:xfrm>
            <a:off x="4639077" y="5284853"/>
            <a:ext cx="2565400" cy="454587"/>
          </a:xfrm>
        </p:spPr>
        <p:txBody>
          <a:bodyPr>
            <a:noAutofit/>
          </a:bodyPr>
          <a:lstStyle>
            <a:lvl1pPr marL="0" indent="0" algn="ctr">
              <a:buNone/>
              <a:defRPr sz="1467" b="0" i="0">
                <a:solidFill>
                  <a:srgbClr val="414042"/>
                </a:solidFill>
                <a:latin typeface="Amazon Ember Light" charset="0"/>
                <a:ea typeface="Amazon Ember Light" charset="0"/>
                <a:cs typeface="Amazon Ember Light" charset="0"/>
              </a:defRPr>
            </a:lvl1pPr>
            <a:lvl2pPr marL="609561" indent="0">
              <a:buNone/>
              <a:defRPr sz="1600"/>
            </a:lvl2pPr>
            <a:lvl3pPr marL="1219121" indent="0">
              <a:buNone/>
              <a:defRPr sz="1333"/>
            </a:lvl3pPr>
            <a:lvl4pPr marL="1828681" indent="0">
              <a:buNone/>
              <a:defRPr sz="1200"/>
            </a:lvl4pPr>
            <a:lvl5pPr marL="2438242" indent="0">
              <a:buNone/>
              <a:defRPr sz="1200"/>
            </a:lvl5pPr>
            <a:lvl6pPr marL="3047802" indent="0">
              <a:buNone/>
              <a:defRPr sz="1200"/>
            </a:lvl6pPr>
            <a:lvl7pPr marL="3657363" indent="0">
              <a:buNone/>
              <a:defRPr sz="1200"/>
            </a:lvl7pPr>
            <a:lvl8pPr marL="4266923" indent="0">
              <a:buNone/>
              <a:defRPr sz="1200"/>
            </a:lvl8pPr>
            <a:lvl9pPr marL="4876483" indent="0">
              <a:buNone/>
              <a:defRPr sz="1200"/>
            </a:lvl9pPr>
          </a:lstStyle>
          <a:p>
            <a:pPr lvl="0"/>
            <a:r>
              <a:rPr lang="en-US" dirty="0"/>
              <a:t>Click to edit Master text styles</a:t>
            </a:r>
          </a:p>
        </p:txBody>
      </p:sp>
      <p:sp>
        <p:nvSpPr>
          <p:cNvPr id="8" name="Text Placeholder 3"/>
          <p:cNvSpPr>
            <a:spLocks noGrp="1"/>
          </p:cNvSpPr>
          <p:nvPr>
            <p:ph type="body" sz="half" idx="19"/>
          </p:nvPr>
        </p:nvSpPr>
        <p:spPr>
          <a:xfrm>
            <a:off x="8833299" y="5284853"/>
            <a:ext cx="2565400" cy="454587"/>
          </a:xfrm>
        </p:spPr>
        <p:txBody>
          <a:bodyPr>
            <a:noAutofit/>
          </a:bodyPr>
          <a:lstStyle>
            <a:lvl1pPr marL="0" indent="0" algn="ctr">
              <a:buNone/>
              <a:defRPr sz="1467" b="0" i="0">
                <a:solidFill>
                  <a:srgbClr val="414042"/>
                </a:solidFill>
                <a:latin typeface="Amazon Ember Light" charset="0"/>
                <a:ea typeface="Amazon Ember Light" charset="0"/>
                <a:cs typeface="Amazon Ember Light" charset="0"/>
              </a:defRPr>
            </a:lvl1pPr>
            <a:lvl2pPr marL="609561" indent="0">
              <a:buNone/>
              <a:defRPr sz="1600"/>
            </a:lvl2pPr>
            <a:lvl3pPr marL="1219121" indent="0">
              <a:buNone/>
              <a:defRPr sz="1333"/>
            </a:lvl3pPr>
            <a:lvl4pPr marL="1828681" indent="0">
              <a:buNone/>
              <a:defRPr sz="1200"/>
            </a:lvl4pPr>
            <a:lvl5pPr marL="2438242" indent="0">
              <a:buNone/>
              <a:defRPr sz="1200"/>
            </a:lvl5pPr>
            <a:lvl6pPr marL="3047802" indent="0">
              <a:buNone/>
              <a:defRPr sz="1200"/>
            </a:lvl6pPr>
            <a:lvl7pPr marL="3657363" indent="0">
              <a:buNone/>
              <a:defRPr sz="1200"/>
            </a:lvl7pPr>
            <a:lvl8pPr marL="4266923" indent="0">
              <a:buNone/>
              <a:defRPr sz="1200"/>
            </a:lvl8pPr>
            <a:lvl9pPr marL="4876483" indent="0">
              <a:buNone/>
              <a:defRPr sz="1200"/>
            </a:lvl9pPr>
          </a:lstStyle>
          <a:p>
            <a:pPr lvl="0"/>
            <a:r>
              <a:rPr lang="en-US"/>
              <a:t>Click to edit Master text styles</a:t>
            </a:r>
          </a:p>
        </p:txBody>
      </p:sp>
      <p:sp>
        <p:nvSpPr>
          <p:cNvPr id="9" name="Picture Placeholder 2"/>
          <p:cNvSpPr>
            <a:spLocks noGrp="1"/>
          </p:cNvSpPr>
          <p:nvPr>
            <p:ph type="pic" sz="quarter" idx="20"/>
          </p:nvPr>
        </p:nvSpPr>
        <p:spPr>
          <a:xfrm>
            <a:off x="453252" y="1237731"/>
            <a:ext cx="2565400" cy="1467556"/>
          </a:xfrm>
        </p:spPr>
        <p:txBody>
          <a:bodyPr>
            <a:normAutofit/>
          </a:bodyPr>
          <a:lstStyle>
            <a:lvl1pPr>
              <a:defRPr sz="1867">
                <a:solidFill>
                  <a:srgbClr val="414042"/>
                </a:solidFill>
              </a:defRPr>
            </a:lvl1pPr>
          </a:lstStyle>
          <a:p>
            <a:r>
              <a:rPr lang="en-US"/>
              <a:t>Drag picture to placeholder or click icon to add</a:t>
            </a:r>
            <a:endParaRPr lang="en-US" dirty="0"/>
          </a:p>
        </p:txBody>
      </p:sp>
      <p:sp>
        <p:nvSpPr>
          <p:cNvPr id="10" name="Picture Placeholder 2"/>
          <p:cNvSpPr>
            <a:spLocks noGrp="1"/>
          </p:cNvSpPr>
          <p:nvPr>
            <p:ph type="pic" sz="quarter" idx="21"/>
          </p:nvPr>
        </p:nvSpPr>
        <p:spPr>
          <a:xfrm>
            <a:off x="4639077" y="1237731"/>
            <a:ext cx="2565400" cy="1467556"/>
          </a:xfrm>
        </p:spPr>
        <p:txBody>
          <a:bodyPr>
            <a:normAutofit/>
          </a:bodyPr>
          <a:lstStyle>
            <a:lvl1pPr>
              <a:defRPr sz="1867">
                <a:solidFill>
                  <a:srgbClr val="414042"/>
                </a:solidFill>
              </a:defRPr>
            </a:lvl1pPr>
          </a:lstStyle>
          <a:p>
            <a:r>
              <a:rPr lang="en-US"/>
              <a:t>Drag picture to placeholder or click icon to add</a:t>
            </a:r>
            <a:endParaRPr lang="en-US" dirty="0"/>
          </a:p>
        </p:txBody>
      </p:sp>
      <p:sp>
        <p:nvSpPr>
          <p:cNvPr id="11" name="Picture Placeholder 2"/>
          <p:cNvSpPr>
            <a:spLocks noGrp="1"/>
          </p:cNvSpPr>
          <p:nvPr>
            <p:ph type="pic" sz="quarter" idx="22"/>
          </p:nvPr>
        </p:nvSpPr>
        <p:spPr>
          <a:xfrm>
            <a:off x="8833299" y="1237731"/>
            <a:ext cx="2565400" cy="1467556"/>
          </a:xfrm>
        </p:spPr>
        <p:txBody>
          <a:bodyPr>
            <a:normAutofit/>
          </a:bodyPr>
          <a:lstStyle>
            <a:lvl1pPr>
              <a:defRPr sz="1867">
                <a:solidFill>
                  <a:srgbClr val="414042"/>
                </a:solidFill>
              </a:defRPr>
            </a:lvl1pPr>
          </a:lstStyle>
          <a:p>
            <a:r>
              <a:rPr lang="en-US"/>
              <a:t>Drag picture to placeholder or click icon to add</a:t>
            </a:r>
            <a:endParaRPr lang="en-US" dirty="0"/>
          </a:p>
        </p:txBody>
      </p:sp>
      <p:sp>
        <p:nvSpPr>
          <p:cNvPr id="12" name="Picture Placeholder 2"/>
          <p:cNvSpPr>
            <a:spLocks noGrp="1"/>
          </p:cNvSpPr>
          <p:nvPr>
            <p:ph type="pic" sz="quarter" idx="23"/>
          </p:nvPr>
        </p:nvSpPr>
        <p:spPr>
          <a:xfrm>
            <a:off x="453252" y="3709830"/>
            <a:ext cx="2565400" cy="1467556"/>
          </a:xfrm>
        </p:spPr>
        <p:txBody>
          <a:bodyPr>
            <a:normAutofit/>
          </a:bodyPr>
          <a:lstStyle>
            <a:lvl1pPr>
              <a:defRPr sz="1867">
                <a:solidFill>
                  <a:srgbClr val="414042"/>
                </a:solidFill>
              </a:defRPr>
            </a:lvl1pPr>
          </a:lstStyle>
          <a:p>
            <a:r>
              <a:rPr lang="en-US"/>
              <a:t>Drag picture to placeholder or click icon to add</a:t>
            </a:r>
            <a:endParaRPr lang="en-US" dirty="0"/>
          </a:p>
        </p:txBody>
      </p:sp>
      <p:sp>
        <p:nvSpPr>
          <p:cNvPr id="13" name="Picture Placeholder 2"/>
          <p:cNvSpPr>
            <a:spLocks noGrp="1"/>
          </p:cNvSpPr>
          <p:nvPr>
            <p:ph type="pic" sz="quarter" idx="24"/>
          </p:nvPr>
        </p:nvSpPr>
        <p:spPr>
          <a:xfrm>
            <a:off x="4639077" y="3709830"/>
            <a:ext cx="2565400" cy="1467556"/>
          </a:xfrm>
        </p:spPr>
        <p:txBody>
          <a:bodyPr>
            <a:normAutofit/>
          </a:bodyPr>
          <a:lstStyle>
            <a:lvl1pPr>
              <a:defRPr sz="1867">
                <a:solidFill>
                  <a:srgbClr val="414042"/>
                </a:solidFill>
              </a:defRPr>
            </a:lvl1pPr>
          </a:lstStyle>
          <a:p>
            <a:r>
              <a:rPr lang="en-US"/>
              <a:t>Drag picture to placeholder or click icon to add</a:t>
            </a:r>
            <a:endParaRPr lang="en-US" dirty="0"/>
          </a:p>
        </p:txBody>
      </p:sp>
      <p:sp>
        <p:nvSpPr>
          <p:cNvPr id="14" name="Picture Placeholder 2"/>
          <p:cNvSpPr>
            <a:spLocks noGrp="1"/>
          </p:cNvSpPr>
          <p:nvPr>
            <p:ph type="pic" sz="quarter" idx="25"/>
          </p:nvPr>
        </p:nvSpPr>
        <p:spPr>
          <a:xfrm>
            <a:off x="8833299" y="3709830"/>
            <a:ext cx="2565400" cy="1467556"/>
          </a:xfrm>
        </p:spPr>
        <p:txBody>
          <a:bodyPr>
            <a:normAutofit/>
          </a:bodyPr>
          <a:lstStyle>
            <a:lvl1pPr>
              <a:defRPr sz="1867">
                <a:solidFill>
                  <a:srgbClr val="414042"/>
                </a:solidFill>
              </a:defRPr>
            </a:lvl1pPr>
          </a:lstStyle>
          <a:p>
            <a:r>
              <a:rPr lang="en-US"/>
              <a:t>Drag picture to placeholder or click icon to add</a:t>
            </a:r>
            <a:endParaRPr lang="en-US" dirty="0"/>
          </a:p>
        </p:txBody>
      </p:sp>
      <p:sp>
        <p:nvSpPr>
          <p:cNvPr id="15" name="TextBox 14"/>
          <p:cNvSpPr txBox="1"/>
          <p:nvPr userDrawn="1"/>
        </p:nvSpPr>
        <p:spPr>
          <a:xfrm>
            <a:off x="11328402" y="6471139"/>
            <a:ext cx="765907" cy="276999"/>
          </a:xfrm>
          <a:prstGeom prst="rect">
            <a:avLst/>
          </a:prstGeom>
          <a:noFill/>
        </p:spPr>
        <p:txBody>
          <a:bodyPr wrap="square" rtlCol="0">
            <a:spAutoFit/>
          </a:bodyPr>
          <a:lstStyle/>
          <a:p>
            <a:pPr algn="r"/>
            <a:fld id="{9C53943D-C584-4A70-8C29-9BDB3E67EAE8}" type="slidenum">
              <a:rPr lang="en-US" sz="1200" baseline="0" smtClean="0">
                <a:solidFill>
                  <a:schemeClr val="bg2">
                    <a:lumMod val="25000"/>
                  </a:schemeClr>
                </a:solidFill>
              </a:rPr>
              <a:pPr algn="r"/>
              <a:t>‹#›</a:t>
            </a:fld>
            <a:endParaRPr lang="en-US" sz="1200" baseline="0" dirty="0">
              <a:solidFill>
                <a:schemeClr val="bg2">
                  <a:lumMod val="25000"/>
                </a:schemeClr>
              </a:solidFill>
            </a:endParaRPr>
          </a:p>
        </p:txBody>
      </p:sp>
    </p:spTree>
    <p:extLst>
      <p:ext uri="{BB962C8B-B14F-4D97-AF65-F5344CB8AC3E}">
        <p14:creationId xmlns:p14="http://schemas.microsoft.com/office/powerpoint/2010/main" val="31690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_1">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269875" y="2690337"/>
            <a:ext cx="10757271" cy="1477328"/>
          </a:xfrm>
          <a:noFill/>
        </p:spPr>
        <p:txBody>
          <a:bodyPr anchorCtr="0">
            <a:spAutoFit/>
          </a:bodyPr>
          <a:lstStyle>
            <a:lvl1pPr>
              <a:defRPr sz="5000" b="0" i="0" spc="-98"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Section divider – </a:t>
            </a:r>
            <a:br>
              <a:rPr lang="en-US" dirty="0"/>
            </a:br>
            <a:r>
              <a:rPr lang="en-US" dirty="0"/>
              <a:t>Type section name here</a:t>
            </a:r>
          </a:p>
        </p:txBody>
      </p:sp>
    </p:spTree>
    <p:extLst>
      <p:ext uri="{BB962C8B-B14F-4D97-AF65-F5344CB8AC3E}">
        <p14:creationId xmlns:p14="http://schemas.microsoft.com/office/powerpoint/2010/main" val="40704455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and_Bulleted_Content">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idx="1" hasCustomPrompt="1"/>
          </p:nvPr>
        </p:nvSpPr>
        <p:spPr>
          <a:xfrm>
            <a:off x="269875" y="1391463"/>
            <a:ext cx="11652538" cy="1383285"/>
          </a:xfrm>
          <a:prstGeom prst="rect">
            <a:avLst/>
          </a:prstGeom>
        </p:spPr>
        <p:txBody>
          <a:bodyPr rtlCol="0"/>
          <a:lstStyle>
            <a:lvl1pPr marL="380985" indent="-380985">
              <a:spcBef>
                <a:spcPts val="0"/>
              </a:spcBef>
              <a:spcAft>
                <a:spcPts val="1000"/>
              </a:spcAft>
              <a:buClr>
                <a:schemeClr val="tx1"/>
              </a:buClr>
              <a:buFont typeface="Arial" panose="020B0604020202020204" pitchFamily="34" charset="0"/>
              <a:buChar char="•"/>
              <a:defRPr/>
            </a:lvl1pPr>
            <a:lvl2pPr marL="621882" indent="-285739">
              <a:spcBef>
                <a:spcPts val="0"/>
              </a:spcBef>
              <a:spcAft>
                <a:spcPts val="667"/>
              </a:spcAft>
              <a:buClr>
                <a:schemeClr val="tx1"/>
              </a:buClr>
              <a:buFont typeface="Wingdings" panose="05000000000000000000" pitchFamily="2" charset="2"/>
              <a:buChar char="§"/>
              <a:defRPr/>
            </a:lvl2pPr>
            <a:lvl3pPr marL="845977" indent="-285739">
              <a:spcBef>
                <a:spcPts val="0"/>
              </a:spcBef>
              <a:spcAft>
                <a:spcPts val="667"/>
              </a:spcAft>
              <a:buClr>
                <a:schemeClr val="tx1"/>
              </a:buClr>
              <a:buFont typeface="Times New Roman" panose="02020603050405020304" pitchFamily="18" charset="0"/>
              <a:buChar char="–"/>
              <a:defRPr/>
            </a:lvl3pPr>
            <a:lvl4pPr marL="1070072" indent="-285739">
              <a:spcAft>
                <a:spcPts val="667"/>
              </a:spcAft>
              <a:buFont typeface="Arial" panose="020B0604020202020204" pitchFamily="34" charset="0"/>
              <a:buChar char="•"/>
              <a:defRPr/>
            </a:lvl4pPr>
            <a:lvl5pPr marL="1294167" indent="-285739">
              <a:spcAft>
                <a:spcPts val="667"/>
              </a:spcAft>
              <a:buFont typeface="Arial" panose="020B0604020202020204" pitchFamily="34" charset="0"/>
              <a:buChar char="•"/>
              <a:defRPr/>
            </a:lvl5pPr>
          </a:lstStyle>
          <a:p>
            <a:pPr lvl="0"/>
            <a:r>
              <a:rPr lang="en-US" dirty="0"/>
              <a:t>Type slide content or click icon to add media</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AD33CCB3-0379-7340-9C7D-66847C40654F}"/>
              </a:ext>
            </a:extLst>
          </p:cNvPr>
          <p:cNvSpPr>
            <a:spLocks noGrp="1"/>
          </p:cNvSpPr>
          <p:nvPr>
            <p:ph type="title" hasCustomPrompt="1"/>
          </p:nvPr>
        </p:nvSpPr>
        <p:spPr>
          <a:xfrm>
            <a:off x="269875" y="285750"/>
            <a:ext cx="11652356" cy="688901"/>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and bullet content layout – Type title here</a:t>
            </a:r>
          </a:p>
        </p:txBody>
      </p:sp>
    </p:spTree>
    <p:extLst>
      <p:ext uri="{BB962C8B-B14F-4D97-AF65-F5344CB8AC3E}">
        <p14:creationId xmlns:p14="http://schemas.microsoft.com/office/powerpoint/2010/main" val="279882112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771AA3-4DC1-41ED-AEAA-4389E01B1017}"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E41C7-8609-4C51-A6BF-78701B890082}" type="slidenum">
              <a:rPr lang="en-US" smtClean="0"/>
              <a:t>‹#›</a:t>
            </a:fld>
            <a:endParaRPr lang="en-US"/>
          </a:p>
        </p:txBody>
      </p:sp>
    </p:spTree>
    <p:extLst>
      <p:ext uri="{BB962C8B-B14F-4D97-AF65-F5344CB8AC3E}">
        <p14:creationId xmlns:p14="http://schemas.microsoft.com/office/powerpoint/2010/main" val="28435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31B4E-1AF3-88DB-A3EF-4E9791D72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B63658-0B81-72CF-59A1-BB95F0DEC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D73F7260-A7A4-550F-9EDB-67EEC8E171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FA615-6054-4516-BDE3-D6918E9DA91B}" type="slidenum">
              <a:rPr lang="en-US" smtClean="0"/>
              <a:t>‹#›</a:t>
            </a:fld>
            <a:endParaRPr lang="en-US"/>
          </a:p>
        </p:txBody>
      </p:sp>
      <p:sp>
        <p:nvSpPr>
          <p:cNvPr id="4" name="Footer Placeholder 3">
            <a:extLst>
              <a:ext uri="{FF2B5EF4-FFF2-40B4-BE49-F238E27FC236}">
                <a16:creationId xmlns:a16="http://schemas.microsoft.com/office/drawing/2014/main" id="{27FB46E7-1AEB-6D6D-6E0E-0F245B39184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r>
              <a:rPr lang="en-US" dirty="0"/>
              <a:t>Hawaii Cloud Innovation Summit 2022</a:t>
            </a:r>
          </a:p>
        </p:txBody>
      </p:sp>
    </p:spTree>
    <p:extLst>
      <p:ext uri="{BB962C8B-B14F-4D97-AF65-F5344CB8AC3E}">
        <p14:creationId xmlns:p14="http://schemas.microsoft.com/office/powerpoint/2010/main" val="148253536"/>
      </p:ext>
    </p:extLst>
  </p:cSld>
  <p:clrMap bg1="lt1" tx1="dk1" bg2="lt2" tx2="dk2" accent1="accent1" accent2="accent2" accent3="accent3" accent4="accent4" accent5="accent5" accent6="accent6" hlink="hlink" folHlink="folHlink"/>
  <p:sldLayoutIdLst>
    <p:sldLayoutId id="2147483668" r:id="rId1"/>
    <p:sldLayoutId id="2147483671" r:id="rId2"/>
    <p:sldLayoutId id="2147483652" r:id="rId3"/>
    <p:sldLayoutId id="2147483653" r:id="rId4"/>
    <p:sldLayoutId id="2147483674" r:id="rId5"/>
    <p:sldLayoutId id="2147483675" r:id="rId6"/>
    <p:sldLayoutId id="2147483676" r:id="rId7"/>
    <p:sldLayoutId id="2147483677" r:id="rId8"/>
    <p:sldLayoutId id="2147483679"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FE1F13-4F03-CA69-16F0-16512DD23EDD}"/>
              </a:ext>
            </a:extLst>
          </p:cNvPr>
          <p:cNvSpPr>
            <a:spLocks noGrp="1"/>
          </p:cNvSpPr>
          <p:nvPr>
            <p:ph type="subTitle" idx="1"/>
          </p:nvPr>
        </p:nvSpPr>
        <p:spPr/>
        <p:txBody>
          <a:bodyPr/>
          <a:lstStyle/>
          <a:p>
            <a:r>
              <a:rPr lang="en-US" dirty="0"/>
              <a:t>Amazon’s approach to Innovation</a:t>
            </a:r>
          </a:p>
        </p:txBody>
      </p:sp>
      <p:sp>
        <p:nvSpPr>
          <p:cNvPr id="3" name="Text Placeholder 2">
            <a:extLst>
              <a:ext uri="{FF2B5EF4-FFF2-40B4-BE49-F238E27FC236}">
                <a16:creationId xmlns:a16="http://schemas.microsoft.com/office/drawing/2014/main" id="{3CF61054-F787-E879-E4CF-E9C53FEABF67}"/>
              </a:ext>
            </a:extLst>
          </p:cNvPr>
          <p:cNvSpPr>
            <a:spLocks noGrp="1"/>
          </p:cNvSpPr>
          <p:nvPr>
            <p:ph type="body" sz="quarter" idx="13"/>
          </p:nvPr>
        </p:nvSpPr>
        <p:spPr/>
        <p:txBody>
          <a:bodyPr/>
          <a:lstStyle/>
          <a:p>
            <a:r>
              <a:rPr lang="en-US" dirty="0"/>
              <a:t>Stephen Brozovich</a:t>
            </a:r>
          </a:p>
        </p:txBody>
      </p:sp>
      <p:sp>
        <p:nvSpPr>
          <p:cNvPr id="4" name="Text Placeholder 3">
            <a:extLst>
              <a:ext uri="{FF2B5EF4-FFF2-40B4-BE49-F238E27FC236}">
                <a16:creationId xmlns:a16="http://schemas.microsoft.com/office/drawing/2014/main" id="{44424D1B-92C3-81F9-F472-550B26FB3EFC}"/>
              </a:ext>
            </a:extLst>
          </p:cNvPr>
          <p:cNvSpPr>
            <a:spLocks noGrp="1"/>
          </p:cNvSpPr>
          <p:nvPr>
            <p:ph type="body" sz="quarter" idx="14"/>
          </p:nvPr>
        </p:nvSpPr>
        <p:spPr/>
        <p:txBody>
          <a:bodyPr>
            <a:normAutofit fontScale="92500" lnSpcReduction="10000"/>
          </a:bodyPr>
          <a:lstStyle/>
          <a:p>
            <a:r>
              <a:rPr lang="en-US" dirty="0"/>
              <a:t>Principal Evangelist</a:t>
            </a:r>
          </a:p>
          <a:p>
            <a:r>
              <a:rPr lang="en-US" dirty="0"/>
              <a:t>Amazon Web Services</a:t>
            </a:r>
          </a:p>
        </p:txBody>
      </p:sp>
      <p:sp>
        <p:nvSpPr>
          <p:cNvPr id="5" name="Title 4">
            <a:extLst>
              <a:ext uri="{FF2B5EF4-FFF2-40B4-BE49-F238E27FC236}">
                <a16:creationId xmlns:a16="http://schemas.microsoft.com/office/drawing/2014/main" id="{5218D41B-DD74-B7B3-53CA-A3A7EC8D434D}"/>
              </a:ext>
            </a:extLst>
          </p:cNvPr>
          <p:cNvSpPr>
            <a:spLocks noGrp="1"/>
          </p:cNvSpPr>
          <p:nvPr>
            <p:ph type="ctrTitle"/>
          </p:nvPr>
        </p:nvSpPr>
        <p:spPr/>
        <p:txBody>
          <a:bodyPr/>
          <a:lstStyle/>
          <a:p>
            <a:r>
              <a:rPr lang="en-US" dirty="0"/>
              <a:t>It’s Always Day 1</a:t>
            </a:r>
          </a:p>
        </p:txBody>
      </p:sp>
    </p:spTree>
    <p:extLst>
      <p:ext uri="{BB962C8B-B14F-4D97-AF65-F5344CB8AC3E}">
        <p14:creationId xmlns:p14="http://schemas.microsoft.com/office/powerpoint/2010/main" val="167451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3"/>
          <p:cNvSpPr txBox="1">
            <a:spLocks/>
          </p:cNvSpPr>
          <p:nvPr/>
        </p:nvSpPr>
        <p:spPr>
          <a:xfrm>
            <a:off x="410511" y="153157"/>
            <a:ext cx="11531832" cy="688901"/>
          </a:xfrm>
          <a:prstGeom prst="rect">
            <a:avLst/>
          </a:prstGeom>
        </p:spPr>
        <p:txBody>
          <a:bodyPr vert="horz" wrap="square" lIns="152400" tIns="121920" rIns="152400" bIns="121920" rtlCol="0" anchor="t">
            <a:noAutofit/>
          </a:bodyPr>
          <a:lstStyle>
            <a:lvl1pPr algn="l" defTabSz="1096963" rtl="0" eaLnBrk="1" fontAlgn="base" hangingPunct="1">
              <a:lnSpc>
                <a:spcPct val="90000"/>
              </a:lnSpc>
              <a:spcBef>
                <a:spcPct val="0"/>
              </a:spcBef>
              <a:spcAft>
                <a:spcPct val="0"/>
              </a:spcAft>
              <a:defRPr lang="en-US" sz="4800" b="0" i="0" kern="1200" spc="-120">
                <a:ln w="3175">
                  <a:noFill/>
                </a:ln>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vl2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2pPr>
            <a:lvl3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3pPr>
            <a:lvl4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4pPr>
            <a:lvl5pPr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5pPr>
            <a:lvl6pPr marL="4572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6pPr>
            <a:lvl7pPr marL="9144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7pPr>
            <a:lvl8pPr marL="13716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8pPr>
            <a:lvl9pPr marL="1828800" algn="l" defTabSz="1096963" rtl="0" eaLnBrk="1" fontAlgn="base" hangingPunct="1">
              <a:lnSpc>
                <a:spcPct val="90000"/>
              </a:lnSpc>
              <a:spcBef>
                <a:spcPct val="0"/>
              </a:spcBef>
              <a:spcAft>
                <a:spcPct val="0"/>
              </a:spcAft>
              <a:defRPr sz="4800">
                <a:solidFill>
                  <a:schemeClr val="tx2"/>
                </a:solidFill>
                <a:latin typeface="Amazon Ember Light" panose="020B0403020204020204" pitchFamily="34" charset="0"/>
                <a:cs typeface="Amazon Ember Light" panose="020B0403020204020204" pitchFamily="34" charset="0"/>
              </a:defRPr>
            </a:lvl9pPr>
          </a:lstStyle>
          <a:p>
            <a:r>
              <a:rPr lang="en-US" sz="3333" dirty="0">
                <a:latin typeface="+mj-lt"/>
              </a:rPr>
              <a:t>Day 2: Approval vs. autonomy</a:t>
            </a:r>
            <a:endParaRPr lang="en-US" sz="3000" dirty="0">
              <a:latin typeface="+mj-lt"/>
            </a:endParaRPr>
          </a:p>
        </p:txBody>
      </p:sp>
      <p:grpSp>
        <p:nvGrpSpPr>
          <p:cNvPr id="3" name="Group 2"/>
          <p:cNvGrpSpPr/>
          <p:nvPr/>
        </p:nvGrpSpPr>
        <p:grpSpPr>
          <a:xfrm>
            <a:off x="194724" y="1157967"/>
            <a:ext cx="7461360" cy="4697366"/>
            <a:chOff x="233669" y="1734222"/>
            <a:chExt cx="8953632" cy="5636839"/>
          </a:xfrm>
        </p:grpSpPr>
        <p:grpSp>
          <p:nvGrpSpPr>
            <p:cNvPr id="11" name="Group 10"/>
            <p:cNvGrpSpPr/>
            <p:nvPr/>
          </p:nvGrpSpPr>
          <p:grpSpPr>
            <a:xfrm>
              <a:off x="4007664" y="1734222"/>
              <a:ext cx="1405642" cy="1394370"/>
              <a:chOff x="7608505" y="3289300"/>
              <a:chExt cx="1545338" cy="1545338"/>
            </a:xfrm>
          </p:grpSpPr>
          <p:sp>
            <p:nvSpPr>
              <p:cNvPr id="12" name="Oval 11"/>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0487" y="3457567"/>
                <a:ext cx="1108662" cy="1114205"/>
              </a:xfrm>
              <a:prstGeom prst="rect">
                <a:avLst/>
              </a:prstGeom>
            </p:spPr>
          </p:pic>
        </p:grpSp>
        <p:grpSp>
          <p:nvGrpSpPr>
            <p:cNvPr id="17" name="Group 16"/>
            <p:cNvGrpSpPr/>
            <p:nvPr/>
          </p:nvGrpSpPr>
          <p:grpSpPr>
            <a:xfrm>
              <a:off x="2938586" y="3149081"/>
              <a:ext cx="1131420" cy="1099897"/>
              <a:chOff x="7608505" y="3289300"/>
              <a:chExt cx="1545338" cy="1545338"/>
            </a:xfrm>
          </p:grpSpPr>
          <p:sp>
            <p:nvSpPr>
              <p:cNvPr id="18" name="Oval 17"/>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3267" y="3561572"/>
                <a:ext cx="984829" cy="989754"/>
              </a:xfrm>
              <a:prstGeom prst="rect">
                <a:avLst/>
              </a:prstGeom>
            </p:spPr>
          </p:pic>
        </p:grpSp>
        <p:grpSp>
          <p:nvGrpSpPr>
            <p:cNvPr id="93" name="Group 92"/>
            <p:cNvGrpSpPr/>
            <p:nvPr/>
          </p:nvGrpSpPr>
          <p:grpSpPr>
            <a:xfrm>
              <a:off x="2426533" y="4530711"/>
              <a:ext cx="1001309" cy="1029289"/>
              <a:chOff x="7608505" y="3289300"/>
              <a:chExt cx="1545338" cy="1545338"/>
            </a:xfrm>
          </p:grpSpPr>
          <p:sp>
            <p:nvSpPr>
              <p:cNvPr id="95" name="Oval 94"/>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pic>
            <p:nvPicPr>
              <p:cNvPr id="96" name="Picture 9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3267" y="3561572"/>
                <a:ext cx="984829" cy="989754"/>
              </a:xfrm>
              <a:prstGeom prst="rect">
                <a:avLst/>
              </a:prstGeom>
            </p:spPr>
          </p:pic>
        </p:grpSp>
        <p:grpSp>
          <p:nvGrpSpPr>
            <p:cNvPr id="155" name="Group 154"/>
            <p:cNvGrpSpPr/>
            <p:nvPr/>
          </p:nvGrpSpPr>
          <p:grpSpPr>
            <a:xfrm>
              <a:off x="8051580" y="5713848"/>
              <a:ext cx="923701" cy="873778"/>
              <a:chOff x="7608505" y="3289300"/>
              <a:chExt cx="1545338" cy="1545338"/>
            </a:xfrm>
          </p:grpSpPr>
          <p:sp>
            <p:nvSpPr>
              <p:cNvPr id="156" name="Oval 155"/>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nvGrpSpPr>
              <p:cNvPr id="157" name="Group 156"/>
              <p:cNvGrpSpPr/>
              <p:nvPr/>
            </p:nvGrpSpPr>
            <p:grpSpPr>
              <a:xfrm>
                <a:off x="7695849" y="3406872"/>
                <a:ext cx="1270290" cy="1409018"/>
                <a:chOff x="4774620" y="1544966"/>
                <a:chExt cx="5081158" cy="5636073"/>
              </a:xfrm>
            </p:grpSpPr>
            <p:pic>
              <p:nvPicPr>
                <p:cNvPr id="158" name="Picture 15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4910" y="2838159"/>
                  <a:ext cx="2540579" cy="2553282"/>
                </a:xfrm>
                <a:prstGeom prst="rect">
                  <a:avLst/>
                </a:prstGeom>
              </p:spPr>
            </p:pic>
            <p:pic>
              <p:nvPicPr>
                <p:cNvPr id="159" name="Picture 15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4620" y="3351116"/>
                  <a:ext cx="2540579" cy="2553282"/>
                </a:xfrm>
                <a:prstGeom prst="rect">
                  <a:avLst/>
                </a:prstGeom>
              </p:spPr>
            </p:pic>
            <p:pic>
              <p:nvPicPr>
                <p:cNvPr id="160" name="Picture 15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5632" y="4627757"/>
                  <a:ext cx="2540579" cy="2553282"/>
                </a:xfrm>
                <a:prstGeom prst="rect">
                  <a:avLst/>
                </a:prstGeom>
              </p:spPr>
            </p:pic>
            <p:pic>
              <p:nvPicPr>
                <p:cNvPr id="161" name="Picture 16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5199" y="3351116"/>
                  <a:ext cx="2540579" cy="2553282"/>
                </a:xfrm>
                <a:prstGeom prst="rect">
                  <a:avLst/>
                </a:prstGeom>
              </p:spPr>
            </p:pic>
            <p:pic>
              <p:nvPicPr>
                <p:cNvPr id="162" name="Picture 16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53153" y="1817997"/>
                  <a:ext cx="2540579" cy="2553282"/>
                </a:xfrm>
                <a:prstGeom prst="rect">
                  <a:avLst/>
                </a:prstGeom>
              </p:spPr>
            </p:pic>
            <p:pic>
              <p:nvPicPr>
                <p:cNvPr id="163" name="Picture 16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36191" y="1544966"/>
                  <a:ext cx="2540579" cy="2553282"/>
                </a:xfrm>
                <a:prstGeom prst="rect">
                  <a:avLst/>
                </a:prstGeom>
              </p:spPr>
            </p:pic>
          </p:grpSp>
        </p:grpSp>
        <p:grpSp>
          <p:nvGrpSpPr>
            <p:cNvPr id="165" name="Group 164"/>
            <p:cNvGrpSpPr/>
            <p:nvPr/>
          </p:nvGrpSpPr>
          <p:grpSpPr>
            <a:xfrm>
              <a:off x="5301263" y="3109833"/>
              <a:ext cx="1131420" cy="1099897"/>
              <a:chOff x="7608505" y="3289300"/>
              <a:chExt cx="1545338" cy="1545338"/>
            </a:xfrm>
          </p:grpSpPr>
          <p:sp>
            <p:nvSpPr>
              <p:cNvPr id="166" name="Oval 165"/>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pic>
            <p:nvPicPr>
              <p:cNvPr id="167" name="Picture 16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3267" y="3561572"/>
                <a:ext cx="984829" cy="989754"/>
              </a:xfrm>
              <a:prstGeom prst="rect">
                <a:avLst/>
              </a:prstGeom>
            </p:spPr>
          </p:pic>
        </p:grpSp>
        <p:grpSp>
          <p:nvGrpSpPr>
            <p:cNvPr id="170" name="Group 169"/>
            <p:cNvGrpSpPr/>
            <p:nvPr/>
          </p:nvGrpSpPr>
          <p:grpSpPr>
            <a:xfrm>
              <a:off x="3606152" y="4480552"/>
              <a:ext cx="1001309" cy="1029289"/>
              <a:chOff x="7608505" y="3289300"/>
              <a:chExt cx="1545338" cy="1545338"/>
            </a:xfrm>
          </p:grpSpPr>
          <p:sp>
            <p:nvSpPr>
              <p:cNvPr id="171" name="Oval 170"/>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pic>
            <p:nvPicPr>
              <p:cNvPr id="172" name="Picture 17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3267" y="3561572"/>
                <a:ext cx="984829" cy="989754"/>
              </a:xfrm>
              <a:prstGeom prst="rect">
                <a:avLst/>
              </a:prstGeom>
            </p:spPr>
          </p:pic>
        </p:grpSp>
        <p:grpSp>
          <p:nvGrpSpPr>
            <p:cNvPr id="173" name="Group 172"/>
            <p:cNvGrpSpPr/>
            <p:nvPr/>
          </p:nvGrpSpPr>
          <p:grpSpPr>
            <a:xfrm>
              <a:off x="4757649" y="4498448"/>
              <a:ext cx="1001309" cy="1029289"/>
              <a:chOff x="7608505" y="3289300"/>
              <a:chExt cx="1545338" cy="1545338"/>
            </a:xfrm>
          </p:grpSpPr>
          <p:sp>
            <p:nvSpPr>
              <p:cNvPr id="174" name="Oval 173"/>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pic>
            <p:nvPicPr>
              <p:cNvPr id="175" name="Picture 17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3267" y="3561572"/>
                <a:ext cx="984829" cy="989754"/>
              </a:xfrm>
              <a:prstGeom prst="rect">
                <a:avLst/>
              </a:prstGeom>
            </p:spPr>
          </p:pic>
        </p:grpSp>
        <p:grpSp>
          <p:nvGrpSpPr>
            <p:cNvPr id="176" name="Group 175"/>
            <p:cNvGrpSpPr/>
            <p:nvPr/>
          </p:nvGrpSpPr>
          <p:grpSpPr>
            <a:xfrm>
              <a:off x="5910264" y="4498448"/>
              <a:ext cx="1001309" cy="1029289"/>
              <a:chOff x="7608505" y="3289300"/>
              <a:chExt cx="1545338" cy="1545338"/>
            </a:xfrm>
          </p:grpSpPr>
          <p:sp>
            <p:nvSpPr>
              <p:cNvPr id="177" name="Oval 176"/>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pic>
            <p:nvPicPr>
              <p:cNvPr id="178" name="Picture 1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3267" y="3561572"/>
                <a:ext cx="984829" cy="989754"/>
              </a:xfrm>
              <a:prstGeom prst="rect">
                <a:avLst/>
              </a:prstGeom>
            </p:spPr>
          </p:pic>
        </p:grpSp>
        <p:grpSp>
          <p:nvGrpSpPr>
            <p:cNvPr id="179" name="Group 178"/>
            <p:cNvGrpSpPr/>
            <p:nvPr/>
          </p:nvGrpSpPr>
          <p:grpSpPr>
            <a:xfrm>
              <a:off x="336672" y="5809966"/>
              <a:ext cx="923701" cy="873778"/>
              <a:chOff x="7608505" y="3289300"/>
              <a:chExt cx="1545338" cy="1545338"/>
            </a:xfrm>
          </p:grpSpPr>
          <p:sp>
            <p:nvSpPr>
              <p:cNvPr id="180" name="Oval 179"/>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nvGrpSpPr>
              <p:cNvPr id="181" name="Group 180"/>
              <p:cNvGrpSpPr/>
              <p:nvPr/>
            </p:nvGrpSpPr>
            <p:grpSpPr>
              <a:xfrm>
                <a:off x="7695849" y="3406872"/>
                <a:ext cx="1270290" cy="1409018"/>
                <a:chOff x="4774620" y="1544966"/>
                <a:chExt cx="5081158" cy="5636073"/>
              </a:xfrm>
            </p:grpSpPr>
            <p:pic>
              <p:nvPicPr>
                <p:cNvPr id="182" name="Picture 18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4910" y="2838159"/>
                  <a:ext cx="2540579" cy="2553282"/>
                </a:xfrm>
                <a:prstGeom prst="rect">
                  <a:avLst/>
                </a:prstGeom>
              </p:spPr>
            </p:pic>
            <p:pic>
              <p:nvPicPr>
                <p:cNvPr id="183" name="Picture 18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4620" y="3351116"/>
                  <a:ext cx="2540579" cy="2553282"/>
                </a:xfrm>
                <a:prstGeom prst="rect">
                  <a:avLst/>
                </a:prstGeom>
              </p:spPr>
            </p:pic>
            <p:pic>
              <p:nvPicPr>
                <p:cNvPr id="184" name="Picture 18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5632" y="4627757"/>
                  <a:ext cx="2540579" cy="2553282"/>
                </a:xfrm>
                <a:prstGeom prst="rect">
                  <a:avLst/>
                </a:prstGeom>
              </p:spPr>
            </p:pic>
            <p:pic>
              <p:nvPicPr>
                <p:cNvPr id="185" name="Picture 18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5199" y="3351116"/>
                  <a:ext cx="2540579" cy="2553282"/>
                </a:xfrm>
                <a:prstGeom prst="rect">
                  <a:avLst/>
                </a:prstGeom>
              </p:spPr>
            </p:pic>
            <p:pic>
              <p:nvPicPr>
                <p:cNvPr id="186" name="Picture 18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53153" y="1817997"/>
                  <a:ext cx="2540579" cy="2553282"/>
                </a:xfrm>
                <a:prstGeom prst="rect">
                  <a:avLst/>
                </a:prstGeom>
              </p:spPr>
            </p:pic>
            <p:pic>
              <p:nvPicPr>
                <p:cNvPr id="187" name="Picture 18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36191" y="1544966"/>
                  <a:ext cx="2540579" cy="2553282"/>
                </a:xfrm>
                <a:prstGeom prst="rect">
                  <a:avLst/>
                </a:prstGeom>
              </p:spPr>
            </p:pic>
          </p:grpSp>
        </p:grpSp>
        <p:grpSp>
          <p:nvGrpSpPr>
            <p:cNvPr id="188" name="Group 187"/>
            <p:cNvGrpSpPr/>
            <p:nvPr/>
          </p:nvGrpSpPr>
          <p:grpSpPr>
            <a:xfrm>
              <a:off x="1418263" y="5792006"/>
              <a:ext cx="923701" cy="873778"/>
              <a:chOff x="7608505" y="3289300"/>
              <a:chExt cx="1545338" cy="1545338"/>
            </a:xfrm>
          </p:grpSpPr>
          <p:sp>
            <p:nvSpPr>
              <p:cNvPr id="189" name="Oval 188"/>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nvGrpSpPr>
              <p:cNvPr id="190" name="Group 189"/>
              <p:cNvGrpSpPr/>
              <p:nvPr/>
            </p:nvGrpSpPr>
            <p:grpSpPr>
              <a:xfrm>
                <a:off x="7695849" y="3406872"/>
                <a:ext cx="1270290" cy="1409018"/>
                <a:chOff x="4774620" y="1544966"/>
                <a:chExt cx="5081158" cy="5636073"/>
              </a:xfrm>
            </p:grpSpPr>
            <p:pic>
              <p:nvPicPr>
                <p:cNvPr id="191" name="Picture 19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4910" y="2838159"/>
                  <a:ext cx="2540579" cy="2553282"/>
                </a:xfrm>
                <a:prstGeom prst="rect">
                  <a:avLst/>
                </a:prstGeom>
              </p:spPr>
            </p:pic>
            <p:pic>
              <p:nvPicPr>
                <p:cNvPr id="192" name="Picture 19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4620" y="3351116"/>
                  <a:ext cx="2540579" cy="2553282"/>
                </a:xfrm>
                <a:prstGeom prst="rect">
                  <a:avLst/>
                </a:prstGeom>
              </p:spPr>
            </p:pic>
            <p:pic>
              <p:nvPicPr>
                <p:cNvPr id="193" name="Picture 19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5632" y="4627757"/>
                  <a:ext cx="2540579" cy="2553282"/>
                </a:xfrm>
                <a:prstGeom prst="rect">
                  <a:avLst/>
                </a:prstGeom>
              </p:spPr>
            </p:pic>
            <p:pic>
              <p:nvPicPr>
                <p:cNvPr id="194" name="Picture 19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5199" y="3351116"/>
                  <a:ext cx="2540579" cy="2553282"/>
                </a:xfrm>
                <a:prstGeom prst="rect">
                  <a:avLst/>
                </a:prstGeom>
              </p:spPr>
            </p:pic>
            <p:pic>
              <p:nvPicPr>
                <p:cNvPr id="195" name="Picture 19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53153" y="1817997"/>
                  <a:ext cx="2540579" cy="2553282"/>
                </a:xfrm>
                <a:prstGeom prst="rect">
                  <a:avLst/>
                </a:prstGeom>
              </p:spPr>
            </p:pic>
            <p:pic>
              <p:nvPicPr>
                <p:cNvPr id="196" name="Picture 19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36191" y="1544966"/>
                  <a:ext cx="2540579" cy="2553282"/>
                </a:xfrm>
                <a:prstGeom prst="rect">
                  <a:avLst/>
                </a:prstGeom>
              </p:spPr>
            </p:pic>
          </p:grpSp>
        </p:grpSp>
        <p:grpSp>
          <p:nvGrpSpPr>
            <p:cNvPr id="197" name="Group 196"/>
            <p:cNvGrpSpPr/>
            <p:nvPr/>
          </p:nvGrpSpPr>
          <p:grpSpPr>
            <a:xfrm>
              <a:off x="2526751" y="5762896"/>
              <a:ext cx="923701" cy="873778"/>
              <a:chOff x="7608505" y="3289300"/>
              <a:chExt cx="1545338" cy="1545338"/>
            </a:xfrm>
          </p:grpSpPr>
          <p:sp>
            <p:nvSpPr>
              <p:cNvPr id="198" name="Oval 197"/>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nvGrpSpPr>
              <p:cNvPr id="199" name="Group 198"/>
              <p:cNvGrpSpPr/>
              <p:nvPr/>
            </p:nvGrpSpPr>
            <p:grpSpPr>
              <a:xfrm>
                <a:off x="7695849" y="3406872"/>
                <a:ext cx="1270290" cy="1409018"/>
                <a:chOff x="4774620" y="1544966"/>
                <a:chExt cx="5081158" cy="5636073"/>
              </a:xfrm>
            </p:grpSpPr>
            <p:pic>
              <p:nvPicPr>
                <p:cNvPr id="200" name="Picture 19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4910" y="2838159"/>
                  <a:ext cx="2540579" cy="2553282"/>
                </a:xfrm>
                <a:prstGeom prst="rect">
                  <a:avLst/>
                </a:prstGeom>
              </p:spPr>
            </p:pic>
            <p:pic>
              <p:nvPicPr>
                <p:cNvPr id="201" name="Picture 20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4620" y="3351116"/>
                  <a:ext cx="2540579" cy="2553282"/>
                </a:xfrm>
                <a:prstGeom prst="rect">
                  <a:avLst/>
                </a:prstGeom>
              </p:spPr>
            </p:pic>
            <p:pic>
              <p:nvPicPr>
                <p:cNvPr id="202" name="Picture 20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5632" y="4627757"/>
                  <a:ext cx="2540579" cy="2553282"/>
                </a:xfrm>
                <a:prstGeom prst="rect">
                  <a:avLst/>
                </a:prstGeom>
              </p:spPr>
            </p:pic>
            <p:pic>
              <p:nvPicPr>
                <p:cNvPr id="203" name="Picture 20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5199" y="3351116"/>
                  <a:ext cx="2540579" cy="2553282"/>
                </a:xfrm>
                <a:prstGeom prst="rect">
                  <a:avLst/>
                </a:prstGeom>
              </p:spPr>
            </p:pic>
            <p:pic>
              <p:nvPicPr>
                <p:cNvPr id="204" name="Picture 20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53153" y="1817997"/>
                  <a:ext cx="2540579" cy="2553282"/>
                </a:xfrm>
                <a:prstGeom prst="rect">
                  <a:avLst/>
                </a:prstGeom>
              </p:spPr>
            </p:pic>
            <p:pic>
              <p:nvPicPr>
                <p:cNvPr id="205" name="Picture 20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36191" y="1544966"/>
                  <a:ext cx="2540579" cy="2553282"/>
                </a:xfrm>
                <a:prstGeom prst="rect">
                  <a:avLst/>
                </a:prstGeom>
              </p:spPr>
            </p:pic>
          </p:grpSp>
        </p:grpSp>
        <p:grpSp>
          <p:nvGrpSpPr>
            <p:cNvPr id="206" name="Group 205"/>
            <p:cNvGrpSpPr/>
            <p:nvPr/>
          </p:nvGrpSpPr>
          <p:grpSpPr>
            <a:xfrm>
              <a:off x="3628541" y="5753411"/>
              <a:ext cx="923701" cy="873778"/>
              <a:chOff x="7608505" y="3289300"/>
              <a:chExt cx="1545338" cy="1545338"/>
            </a:xfrm>
          </p:grpSpPr>
          <p:sp>
            <p:nvSpPr>
              <p:cNvPr id="207" name="Oval 206"/>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nvGrpSpPr>
              <p:cNvPr id="208" name="Group 207"/>
              <p:cNvGrpSpPr/>
              <p:nvPr/>
            </p:nvGrpSpPr>
            <p:grpSpPr>
              <a:xfrm>
                <a:off x="7695849" y="3406872"/>
                <a:ext cx="1270290" cy="1409018"/>
                <a:chOff x="4774620" y="1544966"/>
                <a:chExt cx="5081158" cy="5636073"/>
              </a:xfrm>
            </p:grpSpPr>
            <p:pic>
              <p:nvPicPr>
                <p:cNvPr id="209" name="Picture 20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4910" y="2838159"/>
                  <a:ext cx="2540579" cy="2553282"/>
                </a:xfrm>
                <a:prstGeom prst="rect">
                  <a:avLst/>
                </a:prstGeom>
              </p:spPr>
            </p:pic>
            <p:pic>
              <p:nvPicPr>
                <p:cNvPr id="210" name="Picture 20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4620" y="3351116"/>
                  <a:ext cx="2540579" cy="2553282"/>
                </a:xfrm>
                <a:prstGeom prst="rect">
                  <a:avLst/>
                </a:prstGeom>
              </p:spPr>
            </p:pic>
            <p:pic>
              <p:nvPicPr>
                <p:cNvPr id="211" name="Picture 2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5632" y="4627757"/>
                  <a:ext cx="2540579" cy="2553282"/>
                </a:xfrm>
                <a:prstGeom prst="rect">
                  <a:avLst/>
                </a:prstGeom>
              </p:spPr>
            </p:pic>
            <p:pic>
              <p:nvPicPr>
                <p:cNvPr id="212" name="Picture 2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5199" y="3351116"/>
                  <a:ext cx="2540579" cy="2553282"/>
                </a:xfrm>
                <a:prstGeom prst="rect">
                  <a:avLst/>
                </a:prstGeom>
              </p:spPr>
            </p:pic>
            <p:pic>
              <p:nvPicPr>
                <p:cNvPr id="213" name="Picture 2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53153" y="1817997"/>
                  <a:ext cx="2540579" cy="2553282"/>
                </a:xfrm>
                <a:prstGeom prst="rect">
                  <a:avLst/>
                </a:prstGeom>
              </p:spPr>
            </p:pic>
            <p:pic>
              <p:nvPicPr>
                <p:cNvPr id="214" name="Picture 2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36191" y="1544966"/>
                  <a:ext cx="2540579" cy="2553282"/>
                </a:xfrm>
                <a:prstGeom prst="rect">
                  <a:avLst/>
                </a:prstGeom>
              </p:spPr>
            </p:pic>
          </p:grpSp>
        </p:grpSp>
        <p:grpSp>
          <p:nvGrpSpPr>
            <p:cNvPr id="215" name="Group 214"/>
            <p:cNvGrpSpPr/>
            <p:nvPr/>
          </p:nvGrpSpPr>
          <p:grpSpPr>
            <a:xfrm>
              <a:off x="4745549" y="5762896"/>
              <a:ext cx="923701" cy="873778"/>
              <a:chOff x="7608505" y="3289300"/>
              <a:chExt cx="1545338" cy="1545338"/>
            </a:xfrm>
          </p:grpSpPr>
          <p:sp>
            <p:nvSpPr>
              <p:cNvPr id="216" name="Oval 215"/>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nvGrpSpPr>
              <p:cNvPr id="217" name="Group 216"/>
              <p:cNvGrpSpPr/>
              <p:nvPr/>
            </p:nvGrpSpPr>
            <p:grpSpPr>
              <a:xfrm>
                <a:off x="7695849" y="3406872"/>
                <a:ext cx="1270290" cy="1409018"/>
                <a:chOff x="4774620" y="1544966"/>
                <a:chExt cx="5081158" cy="5636073"/>
              </a:xfrm>
            </p:grpSpPr>
            <p:pic>
              <p:nvPicPr>
                <p:cNvPr id="218" name="Picture 2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4910" y="2838159"/>
                  <a:ext cx="2540579" cy="2553282"/>
                </a:xfrm>
                <a:prstGeom prst="rect">
                  <a:avLst/>
                </a:prstGeom>
              </p:spPr>
            </p:pic>
            <p:pic>
              <p:nvPicPr>
                <p:cNvPr id="219" name="Picture 2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4620" y="3351116"/>
                  <a:ext cx="2540579" cy="2553282"/>
                </a:xfrm>
                <a:prstGeom prst="rect">
                  <a:avLst/>
                </a:prstGeom>
              </p:spPr>
            </p:pic>
            <p:pic>
              <p:nvPicPr>
                <p:cNvPr id="220" name="Picture 2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5632" y="4627757"/>
                  <a:ext cx="2540579" cy="2553282"/>
                </a:xfrm>
                <a:prstGeom prst="rect">
                  <a:avLst/>
                </a:prstGeom>
              </p:spPr>
            </p:pic>
            <p:pic>
              <p:nvPicPr>
                <p:cNvPr id="221" name="Picture 2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5199" y="3351116"/>
                  <a:ext cx="2540579" cy="2553282"/>
                </a:xfrm>
                <a:prstGeom prst="rect">
                  <a:avLst/>
                </a:prstGeom>
              </p:spPr>
            </p:pic>
            <p:pic>
              <p:nvPicPr>
                <p:cNvPr id="222" name="Picture 22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53153" y="1817997"/>
                  <a:ext cx="2540579" cy="2553282"/>
                </a:xfrm>
                <a:prstGeom prst="rect">
                  <a:avLst/>
                </a:prstGeom>
              </p:spPr>
            </p:pic>
            <p:pic>
              <p:nvPicPr>
                <p:cNvPr id="223" name="Picture 2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36191" y="1544966"/>
                  <a:ext cx="2540579" cy="2553282"/>
                </a:xfrm>
                <a:prstGeom prst="rect">
                  <a:avLst/>
                </a:prstGeom>
              </p:spPr>
            </p:pic>
          </p:grpSp>
        </p:grpSp>
        <p:grpSp>
          <p:nvGrpSpPr>
            <p:cNvPr id="224" name="Group 223"/>
            <p:cNvGrpSpPr/>
            <p:nvPr/>
          </p:nvGrpSpPr>
          <p:grpSpPr>
            <a:xfrm>
              <a:off x="5869202" y="5709087"/>
              <a:ext cx="923701" cy="873778"/>
              <a:chOff x="7608505" y="3289300"/>
              <a:chExt cx="1545338" cy="1545338"/>
            </a:xfrm>
          </p:grpSpPr>
          <p:sp>
            <p:nvSpPr>
              <p:cNvPr id="225" name="Oval 224"/>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nvGrpSpPr>
              <p:cNvPr id="226" name="Group 225"/>
              <p:cNvGrpSpPr/>
              <p:nvPr/>
            </p:nvGrpSpPr>
            <p:grpSpPr>
              <a:xfrm>
                <a:off x="7695849" y="3406872"/>
                <a:ext cx="1270290" cy="1409018"/>
                <a:chOff x="4774620" y="1544966"/>
                <a:chExt cx="5081158" cy="5636073"/>
              </a:xfrm>
            </p:grpSpPr>
            <p:pic>
              <p:nvPicPr>
                <p:cNvPr id="227" name="Picture 2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4910" y="2838159"/>
                  <a:ext cx="2540579" cy="2553282"/>
                </a:xfrm>
                <a:prstGeom prst="rect">
                  <a:avLst/>
                </a:prstGeom>
              </p:spPr>
            </p:pic>
            <p:pic>
              <p:nvPicPr>
                <p:cNvPr id="228" name="Picture 2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4620" y="3351116"/>
                  <a:ext cx="2540579" cy="2553282"/>
                </a:xfrm>
                <a:prstGeom prst="rect">
                  <a:avLst/>
                </a:prstGeom>
              </p:spPr>
            </p:pic>
            <p:pic>
              <p:nvPicPr>
                <p:cNvPr id="229" name="Picture 2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5632" y="4627757"/>
                  <a:ext cx="2540579" cy="2553282"/>
                </a:xfrm>
                <a:prstGeom prst="rect">
                  <a:avLst/>
                </a:prstGeom>
              </p:spPr>
            </p:pic>
            <p:pic>
              <p:nvPicPr>
                <p:cNvPr id="230" name="Picture 2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5199" y="3351116"/>
                  <a:ext cx="2540579" cy="2553282"/>
                </a:xfrm>
                <a:prstGeom prst="rect">
                  <a:avLst/>
                </a:prstGeom>
              </p:spPr>
            </p:pic>
            <p:pic>
              <p:nvPicPr>
                <p:cNvPr id="231" name="Picture 2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53153" y="1817997"/>
                  <a:ext cx="2540579" cy="2553282"/>
                </a:xfrm>
                <a:prstGeom prst="rect">
                  <a:avLst/>
                </a:prstGeom>
              </p:spPr>
            </p:pic>
            <p:pic>
              <p:nvPicPr>
                <p:cNvPr id="232" name="Picture 23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36191" y="1544966"/>
                  <a:ext cx="2540579" cy="2553282"/>
                </a:xfrm>
                <a:prstGeom prst="rect">
                  <a:avLst/>
                </a:prstGeom>
              </p:spPr>
            </p:pic>
          </p:grpSp>
        </p:grpSp>
        <p:grpSp>
          <p:nvGrpSpPr>
            <p:cNvPr id="233" name="Group 232"/>
            <p:cNvGrpSpPr/>
            <p:nvPr/>
          </p:nvGrpSpPr>
          <p:grpSpPr>
            <a:xfrm>
              <a:off x="6949862" y="5714240"/>
              <a:ext cx="923701" cy="873778"/>
              <a:chOff x="7608505" y="3289300"/>
              <a:chExt cx="1545338" cy="1545338"/>
            </a:xfrm>
          </p:grpSpPr>
          <p:sp>
            <p:nvSpPr>
              <p:cNvPr id="234" name="Oval 233"/>
              <p:cNvSpPr/>
              <p:nvPr/>
            </p:nvSpPr>
            <p:spPr bwMode="auto">
              <a:xfrm>
                <a:off x="7608505" y="3289300"/>
                <a:ext cx="1545338" cy="1545338"/>
              </a:xfrm>
              <a:prstGeom prst="ellipse">
                <a:avLst/>
              </a:prstGeom>
              <a:solidFill>
                <a:srgbClr val="4861AD"/>
              </a:solidFill>
              <a:ln w="9525" cap="flat" cmpd="sng" algn="ctr">
                <a:noFill/>
                <a:prstDash val="solid"/>
                <a:headEnd type="none" w="med" len="med"/>
                <a:tailEnd type="none" w="med" len="med"/>
              </a:ln>
              <a:effectLst/>
            </p:spPr>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a:lnSpc>
                    <a:spcPct val="90000"/>
                  </a:lnSpc>
                  <a:defRPr/>
                </a:pPr>
                <a:endParaRPr lang="en-US" sz="2000" kern="0" dirty="0">
                  <a:gradFill>
                    <a:gsLst>
                      <a:gs pos="0">
                        <a:srgbClr val="FFFFFF"/>
                      </a:gs>
                      <a:gs pos="100000">
                        <a:srgbClr val="FFFFFF"/>
                      </a:gs>
                    </a:gsLst>
                    <a:lin ang="5400000" scaled="0"/>
                  </a:gradFill>
                  <a:latin typeface="Amazon Ember"/>
                  <a:ea typeface="Segoe UI" pitchFamily="34" charset="0"/>
                  <a:cs typeface="Segoe UI" pitchFamily="34" charset="0"/>
                </a:endParaRPr>
              </a:p>
            </p:txBody>
          </p:sp>
          <p:grpSp>
            <p:nvGrpSpPr>
              <p:cNvPr id="235" name="Group 234"/>
              <p:cNvGrpSpPr/>
              <p:nvPr/>
            </p:nvGrpSpPr>
            <p:grpSpPr>
              <a:xfrm>
                <a:off x="7695849" y="3406872"/>
                <a:ext cx="1270290" cy="1409018"/>
                <a:chOff x="4774620" y="1544966"/>
                <a:chExt cx="5081158" cy="5636073"/>
              </a:xfrm>
            </p:grpSpPr>
            <p:pic>
              <p:nvPicPr>
                <p:cNvPr id="236" name="Picture 2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4910" y="2838159"/>
                  <a:ext cx="2540579" cy="2553282"/>
                </a:xfrm>
                <a:prstGeom prst="rect">
                  <a:avLst/>
                </a:prstGeom>
              </p:spPr>
            </p:pic>
            <p:pic>
              <p:nvPicPr>
                <p:cNvPr id="237" name="Picture 23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4620" y="3351116"/>
                  <a:ext cx="2540579" cy="2553282"/>
                </a:xfrm>
                <a:prstGeom prst="rect">
                  <a:avLst/>
                </a:prstGeom>
              </p:spPr>
            </p:pic>
            <p:pic>
              <p:nvPicPr>
                <p:cNvPr id="238" name="Picture 23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5632" y="4627757"/>
                  <a:ext cx="2540579" cy="2553282"/>
                </a:xfrm>
                <a:prstGeom prst="rect">
                  <a:avLst/>
                </a:prstGeom>
              </p:spPr>
            </p:pic>
            <p:pic>
              <p:nvPicPr>
                <p:cNvPr id="239" name="Picture 23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5199" y="3351116"/>
                  <a:ext cx="2540579" cy="2553282"/>
                </a:xfrm>
                <a:prstGeom prst="rect">
                  <a:avLst/>
                </a:prstGeom>
              </p:spPr>
            </p:pic>
            <p:pic>
              <p:nvPicPr>
                <p:cNvPr id="240" name="Picture 23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53153" y="1817997"/>
                  <a:ext cx="2540579" cy="2553282"/>
                </a:xfrm>
                <a:prstGeom prst="rect">
                  <a:avLst/>
                </a:prstGeom>
              </p:spPr>
            </p:pic>
            <p:pic>
              <p:nvPicPr>
                <p:cNvPr id="241" name="Picture 24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36191" y="1544966"/>
                  <a:ext cx="2540579" cy="2553282"/>
                </a:xfrm>
                <a:prstGeom prst="rect">
                  <a:avLst/>
                </a:prstGeom>
              </p:spPr>
            </p:pic>
          </p:grpSp>
        </p:grpSp>
        <p:sp>
          <p:nvSpPr>
            <p:cNvPr id="2" name="Rectangle 1"/>
            <p:cNvSpPr/>
            <p:nvPr/>
          </p:nvSpPr>
          <p:spPr bwMode="auto">
            <a:xfrm>
              <a:off x="233669" y="6759417"/>
              <a:ext cx="8953632" cy="6116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ctr" anchorCtr="0" forceAA="0" compatLnSpc="1">
              <a:prstTxWarp prst="textNoShape">
                <a:avLst/>
              </a:prstTxWarp>
              <a:noAutofit/>
            </a:bodyPr>
            <a:lstStyle/>
            <a:p>
              <a:pPr algn="ctr" defTabSz="777029" fontAlgn="base">
                <a:lnSpc>
                  <a:spcPct val="90000"/>
                </a:lnSpc>
                <a:spcBef>
                  <a:spcPct val="0"/>
                </a:spcBef>
                <a:spcAft>
                  <a:spcPct val="0"/>
                </a:spcAft>
              </a:pPr>
              <a:r>
                <a:rPr lang="en-US" sz="2000" dirty="0">
                  <a:solidFill>
                    <a:schemeClr val="tx1"/>
                  </a:solidFill>
                  <a:ea typeface="Segoe UI" pitchFamily="34" charset="0"/>
                  <a:cs typeface="Segoe UI" pitchFamily="34" charset="0"/>
                </a:rPr>
                <a:t>CUSTOMERS</a:t>
              </a:r>
            </a:p>
          </p:txBody>
        </p:sp>
      </p:grpSp>
      <p:sp>
        <p:nvSpPr>
          <p:cNvPr id="99" name="TextBox 98"/>
          <p:cNvSpPr txBox="1"/>
          <p:nvPr/>
        </p:nvSpPr>
        <p:spPr>
          <a:xfrm>
            <a:off x="8115329" y="1119502"/>
            <a:ext cx="3611228" cy="4760983"/>
          </a:xfrm>
          <a:prstGeom prst="rect">
            <a:avLst/>
          </a:prstGeom>
          <a:noFill/>
        </p:spPr>
        <p:txBody>
          <a:bodyPr wrap="square" lIns="152400" tIns="121920" rIns="152400" bIns="121920" rtlCol="0">
            <a:spAutoFit/>
          </a:bodyPr>
          <a:lstStyle/>
          <a:p>
            <a:pPr marL="380985" indent="-380985">
              <a:buFont typeface="Arial" panose="020B0604020202020204" pitchFamily="34" charset="0"/>
              <a:buChar char="•"/>
            </a:pPr>
            <a:r>
              <a:rPr lang="en-US" sz="2667" dirty="0"/>
              <a:t>Hierarchical organization moves decision makers further away from customers</a:t>
            </a:r>
          </a:p>
          <a:p>
            <a:pPr marL="380985" indent="-380985">
              <a:buFont typeface="Arial" panose="020B0604020202020204" pitchFamily="34" charset="0"/>
              <a:buChar char="•"/>
            </a:pPr>
            <a:endParaRPr lang="en-US" sz="2667" dirty="0"/>
          </a:p>
          <a:p>
            <a:pPr marL="380985" indent="-380985">
              <a:buFont typeface="Arial" panose="020B0604020202020204" pitchFamily="34" charset="0"/>
              <a:buChar char="•"/>
            </a:pPr>
            <a:r>
              <a:rPr lang="en-US" sz="2667" dirty="0"/>
              <a:t>Fear of failure constrains experimentation</a:t>
            </a:r>
          </a:p>
          <a:p>
            <a:endParaRPr lang="en-US" sz="2667" dirty="0"/>
          </a:p>
        </p:txBody>
      </p:sp>
    </p:spTree>
    <p:extLst>
      <p:ext uri="{BB962C8B-B14F-4D97-AF65-F5344CB8AC3E}">
        <p14:creationId xmlns:p14="http://schemas.microsoft.com/office/powerpoint/2010/main" val="2345232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173434" y="1851646"/>
            <a:ext cx="9845133" cy="3631956"/>
          </a:xfrm>
          <a:prstGeom prst="rect">
            <a:avLst/>
          </a:prstGeom>
        </p:spPr>
        <p:txBody>
          <a:bodyPr wrap="square">
            <a:spAutoFit/>
          </a:bodyPr>
          <a:lstStyle/>
          <a:p>
            <a:r>
              <a:rPr lang="en-US" sz="3000" b="1" dirty="0">
                <a:solidFill>
                  <a:schemeClr val="bg1"/>
                </a:solidFill>
              </a:rPr>
              <a:t>“Day 2 companies make high-quality decisions, but they make high-quality decisions slowly. To keep the energy and dynamism of Day 1, you have to somehow make high-quality, high-velocity decisions.”</a:t>
            </a:r>
          </a:p>
          <a:p>
            <a:endParaRPr lang="en-US" sz="3000" dirty="0">
              <a:solidFill>
                <a:schemeClr val="bg1"/>
              </a:solidFill>
            </a:endParaRPr>
          </a:p>
          <a:p>
            <a:pPr defTabSz="731455"/>
            <a:r>
              <a:rPr lang="en-US" sz="1667" dirty="0">
                <a:solidFill>
                  <a:schemeClr val="bg1"/>
                </a:solidFill>
                <a:ea typeface="Amazon Ember" charset="0"/>
                <a:cs typeface="Amazon Ember" charset="0"/>
              </a:rPr>
              <a:t>Jeff Bezos</a:t>
            </a:r>
          </a:p>
          <a:p>
            <a:pPr defTabSz="731455"/>
            <a:r>
              <a:rPr lang="en-US" sz="1667" dirty="0">
                <a:solidFill>
                  <a:schemeClr val="bg1"/>
                </a:solidFill>
                <a:ea typeface="Amazon Ember" charset="0"/>
                <a:cs typeface="Amazon Ember" charset="0"/>
              </a:rPr>
              <a:t>Founder Amazon.com, Inc.</a:t>
            </a:r>
          </a:p>
          <a:p>
            <a:pPr defTabSz="731455"/>
            <a:r>
              <a:rPr lang="en-US" sz="1667" dirty="0">
                <a:solidFill>
                  <a:schemeClr val="bg1"/>
                </a:solidFill>
                <a:ea typeface="Amazon Ember" charset="0"/>
                <a:cs typeface="Amazon Ember" charset="0"/>
              </a:rPr>
              <a:t>2017 Letter to Shareholders</a:t>
            </a:r>
            <a:endParaRPr lang="en-US" sz="1333" dirty="0">
              <a:solidFill>
                <a:schemeClr val="bg1"/>
              </a:solidFill>
              <a:ea typeface="Amazon Ember" charset="0"/>
              <a:cs typeface="Amazon Ember" charset="0"/>
            </a:endParaRPr>
          </a:p>
        </p:txBody>
      </p:sp>
    </p:spTree>
    <p:extLst>
      <p:ext uri="{BB962C8B-B14F-4D97-AF65-F5344CB8AC3E}">
        <p14:creationId xmlns:p14="http://schemas.microsoft.com/office/powerpoint/2010/main" val="318313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67200" y="2097258"/>
            <a:ext cx="3505200" cy="2779542"/>
            <a:chOff x="1219200" y="1788941"/>
            <a:chExt cx="6248400" cy="4002259"/>
          </a:xfrm>
        </p:grpSpPr>
        <p:sp>
          <p:nvSpPr>
            <p:cNvPr id="4" name="Right Arrow 3"/>
            <p:cNvSpPr/>
            <p:nvPr/>
          </p:nvSpPr>
          <p:spPr>
            <a:xfrm>
              <a:off x="1219200" y="1788941"/>
              <a:ext cx="6248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5" name="Right Arrow 4"/>
            <p:cNvSpPr/>
            <p:nvPr/>
          </p:nvSpPr>
          <p:spPr>
            <a:xfrm>
              <a:off x="1219200" y="2706858"/>
              <a:ext cx="6248400" cy="6096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Right Arrow 5"/>
            <p:cNvSpPr/>
            <p:nvPr/>
          </p:nvSpPr>
          <p:spPr>
            <a:xfrm>
              <a:off x="1219200" y="3505200"/>
              <a:ext cx="6248400" cy="6096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7" name="Right Arrow 6"/>
            <p:cNvSpPr/>
            <p:nvPr/>
          </p:nvSpPr>
          <p:spPr>
            <a:xfrm>
              <a:off x="1219200" y="4323471"/>
              <a:ext cx="6248400" cy="6096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8" name="Right Arrow 7"/>
            <p:cNvSpPr/>
            <p:nvPr/>
          </p:nvSpPr>
          <p:spPr>
            <a:xfrm>
              <a:off x="1219200" y="5181600"/>
              <a:ext cx="6248400" cy="609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grpSp>
    </p:spTree>
    <p:extLst>
      <p:ext uri="{BB962C8B-B14F-4D97-AF65-F5344CB8AC3E}">
        <p14:creationId xmlns:p14="http://schemas.microsoft.com/office/powerpoint/2010/main" val="64962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34495" y="1600200"/>
            <a:ext cx="4142706" cy="3919726"/>
            <a:chOff x="3934494" y="1600200"/>
            <a:chExt cx="4142706" cy="3919726"/>
          </a:xfrm>
        </p:grpSpPr>
        <p:sp>
          <p:nvSpPr>
            <p:cNvPr id="8" name="Right Arrow 7"/>
            <p:cNvSpPr/>
            <p:nvPr/>
          </p:nvSpPr>
          <p:spPr>
            <a:xfrm rot="20293361">
              <a:off x="4092620" y="3368857"/>
              <a:ext cx="3908882" cy="382412"/>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4" name="Right Arrow 3"/>
            <p:cNvSpPr/>
            <p:nvPr/>
          </p:nvSpPr>
          <p:spPr>
            <a:xfrm rot="16200000">
              <a:off x="4184186" y="3369386"/>
              <a:ext cx="3919726" cy="3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7" name="Right Arrow 6"/>
            <p:cNvSpPr/>
            <p:nvPr/>
          </p:nvSpPr>
          <p:spPr>
            <a:xfrm rot="11005885">
              <a:off x="4168318" y="3634635"/>
              <a:ext cx="3908882" cy="38241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9" name="Circular Arrow 8"/>
            <p:cNvSpPr/>
            <p:nvPr/>
          </p:nvSpPr>
          <p:spPr>
            <a:xfrm rot="15405950">
              <a:off x="4528963" y="3155277"/>
              <a:ext cx="1956816" cy="1956816"/>
            </a:xfrm>
            <a:prstGeom prst="circularArrow">
              <a:avLst>
                <a:gd name="adj1" fmla="val 8306"/>
                <a:gd name="adj2" fmla="val 1643985"/>
                <a:gd name="adj3" fmla="val 8789005"/>
                <a:gd name="adj4" fmla="val 10800000"/>
                <a:gd name="adj5" fmla="val 1279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Right Arrow 5"/>
            <p:cNvSpPr/>
            <p:nvPr/>
          </p:nvSpPr>
          <p:spPr>
            <a:xfrm rot="2022682">
              <a:off x="3934494" y="4067037"/>
              <a:ext cx="3908882" cy="38241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grpSp>
    </p:spTree>
    <p:extLst>
      <p:ext uri="{BB962C8B-B14F-4D97-AF65-F5344CB8AC3E}">
        <p14:creationId xmlns:p14="http://schemas.microsoft.com/office/powerpoint/2010/main" val="239635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096352" y="2527300"/>
            <a:ext cx="2927163" cy="190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8" name="Oval 17"/>
          <p:cNvSpPr/>
          <p:nvPr/>
        </p:nvSpPr>
        <p:spPr>
          <a:xfrm>
            <a:off x="5924845" y="1524000"/>
            <a:ext cx="628357" cy="3810000"/>
          </a:xfrm>
          <a:prstGeom prst="ellipse">
            <a:avLst/>
          </a:prstGeom>
          <a:gradFill>
            <a:gsLst>
              <a:gs pos="5000">
                <a:schemeClr val="tx1"/>
              </a:gs>
              <a:gs pos="49000">
                <a:schemeClr val="accent1">
                  <a:tint val="44500"/>
                  <a:satMod val="160000"/>
                </a:schemeClr>
              </a:gs>
              <a:gs pos="99000">
                <a:schemeClr val="tx1"/>
              </a:gs>
            </a:gsLst>
            <a:path path="circle">
              <a:fillToRect l="100000" t="10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0" name="Rectangle 9"/>
          <p:cNvSpPr/>
          <p:nvPr/>
        </p:nvSpPr>
        <p:spPr>
          <a:xfrm>
            <a:off x="5648179" y="1524000"/>
            <a:ext cx="600222" cy="3810000"/>
          </a:xfrm>
          <a:prstGeom prst="rect">
            <a:avLst/>
          </a:prstGeom>
          <a:gradFill>
            <a:gsLst>
              <a:gs pos="5000">
                <a:schemeClr val="tx1"/>
              </a:gs>
              <a:gs pos="49000">
                <a:schemeClr val="accent1">
                  <a:tint val="44500"/>
                  <a:satMod val="160000"/>
                </a:schemeClr>
              </a:gs>
              <a:gs pos="99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Oval 2"/>
          <p:cNvSpPr/>
          <p:nvPr/>
        </p:nvSpPr>
        <p:spPr>
          <a:xfrm>
            <a:off x="5334002" y="1524000"/>
            <a:ext cx="628357" cy="3810000"/>
          </a:xfrm>
          <a:prstGeom prst="ellipse">
            <a:avLst/>
          </a:prstGeom>
          <a:gradFill flip="none" rotWithShape="1">
            <a:gsLst>
              <a:gs pos="5000">
                <a:schemeClr val="tx1"/>
              </a:gs>
              <a:gs pos="49000">
                <a:schemeClr val="accent1">
                  <a:tint val="44500"/>
                  <a:satMod val="160000"/>
                </a:schemeClr>
              </a:gs>
              <a:gs pos="99000">
                <a:schemeClr val="tx1"/>
              </a:gs>
            </a:gsLst>
            <a:path path="circle">
              <a:fillToRect l="100000" t="100000"/>
            </a:path>
            <a:tileRect r="-100000" b="-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21" name="Right Arrow 20"/>
          <p:cNvSpPr/>
          <p:nvPr/>
        </p:nvSpPr>
        <p:spPr>
          <a:xfrm rot="12909917">
            <a:off x="3997296" y="2111317"/>
            <a:ext cx="1186454" cy="36850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26" name="Right Arrow 25"/>
          <p:cNvSpPr/>
          <p:nvPr/>
        </p:nvSpPr>
        <p:spPr>
          <a:xfrm>
            <a:off x="6809509" y="3299340"/>
            <a:ext cx="3124200" cy="39112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5" name="Rectangle 34"/>
          <p:cNvSpPr/>
          <p:nvPr/>
        </p:nvSpPr>
        <p:spPr>
          <a:xfrm rot="20306862">
            <a:off x="2066263" y="3552062"/>
            <a:ext cx="2927163" cy="1905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9" name="Right Arrow 38"/>
          <p:cNvSpPr/>
          <p:nvPr/>
        </p:nvSpPr>
        <p:spPr>
          <a:xfrm rot="10800000">
            <a:off x="3739631" y="2908302"/>
            <a:ext cx="1186454" cy="368507"/>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40" name="Right Arrow 39"/>
          <p:cNvSpPr/>
          <p:nvPr/>
        </p:nvSpPr>
        <p:spPr>
          <a:xfrm rot="6315990">
            <a:off x="4178220" y="4389820"/>
            <a:ext cx="1186454" cy="36850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41" name="Right Arrow 40"/>
          <p:cNvSpPr/>
          <p:nvPr/>
        </p:nvSpPr>
        <p:spPr>
          <a:xfrm rot="9865322">
            <a:off x="3675356" y="4539902"/>
            <a:ext cx="1186454" cy="368507"/>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7" name="Rectangle 36"/>
          <p:cNvSpPr/>
          <p:nvPr/>
        </p:nvSpPr>
        <p:spPr>
          <a:xfrm rot="910389">
            <a:off x="2031310" y="4081233"/>
            <a:ext cx="2927163" cy="1905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6" name="Rectangle 35"/>
          <p:cNvSpPr/>
          <p:nvPr/>
        </p:nvSpPr>
        <p:spPr>
          <a:xfrm rot="1160629">
            <a:off x="2153109" y="3521086"/>
            <a:ext cx="2927163" cy="1905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42" name="Oval 41"/>
          <p:cNvSpPr/>
          <p:nvPr/>
        </p:nvSpPr>
        <p:spPr>
          <a:xfrm>
            <a:off x="5612553" y="3195450"/>
            <a:ext cx="143022" cy="609392"/>
          </a:xfrm>
          <a:prstGeom prst="ellipse">
            <a:avLst/>
          </a:prstGeom>
          <a:gradFill>
            <a:gsLst>
              <a:gs pos="5000">
                <a:schemeClr val="tx1"/>
              </a:gs>
              <a:gs pos="49000">
                <a:schemeClr val="accent1">
                  <a:tint val="44500"/>
                  <a:satMod val="160000"/>
                </a:schemeClr>
              </a:gs>
              <a:gs pos="99000">
                <a:schemeClr val="tx1"/>
              </a:gs>
            </a:gsLst>
            <a:path path="circle">
              <a:fillToRect l="100000" t="100000"/>
            </a:path>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7" name="Right Arrow 6"/>
          <p:cNvSpPr/>
          <p:nvPr/>
        </p:nvSpPr>
        <p:spPr>
          <a:xfrm>
            <a:off x="2096350" y="3310646"/>
            <a:ext cx="3029998" cy="368507"/>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2" name="TextBox 1"/>
          <p:cNvSpPr txBox="1"/>
          <p:nvPr/>
        </p:nvSpPr>
        <p:spPr>
          <a:xfrm>
            <a:off x="3611349" y="5591058"/>
            <a:ext cx="4976042" cy="707886"/>
          </a:xfrm>
          <a:prstGeom prst="rect">
            <a:avLst/>
          </a:prstGeom>
          <a:noFill/>
        </p:spPr>
        <p:txBody>
          <a:bodyPr wrap="none" rtlCol="0">
            <a:spAutoFit/>
          </a:bodyPr>
          <a:lstStyle/>
          <a:p>
            <a:r>
              <a:rPr lang="en-US" sz="4000" dirty="0"/>
              <a:t>Management / Policy</a:t>
            </a:r>
          </a:p>
        </p:txBody>
      </p:sp>
    </p:spTree>
    <p:extLst>
      <p:ext uri="{BB962C8B-B14F-4D97-AF65-F5344CB8AC3E}">
        <p14:creationId xmlns:p14="http://schemas.microsoft.com/office/powerpoint/2010/main" val="310241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57402" y="2438402"/>
            <a:ext cx="3110053" cy="1940937"/>
            <a:chOff x="1129210" y="1549553"/>
            <a:chExt cx="6413488" cy="3210784"/>
          </a:xfrm>
        </p:grpSpPr>
        <p:sp>
          <p:nvSpPr>
            <p:cNvPr id="8" name="Right Arrow 7"/>
            <p:cNvSpPr/>
            <p:nvPr/>
          </p:nvSpPr>
          <p:spPr>
            <a:xfrm rot="20293361">
              <a:off x="1139261" y="3233926"/>
              <a:ext cx="6248400" cy="609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4" name="Right Arrow 3"/>
            <p:cNvSpPr/>
            <p:nvPr/>
          </p:nvSpPr>
          <p:spPr>
            <a:xfrm rot="1157387">
              <a:off x="1294298" y="3233926"/>
              <a:ext cx="6248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5" name="Right Arrow 4"/>
            <p:cNvSpPr/>
            <p:nvPr/>
          </p:nvSpPr>
          <p:spPr>
            <a:xfrm>
              <a:off x="1225665" y="1549553"/>
              <a:ext cx="6248400" cy="6096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Right Arrow 5"/>
            <p:cNvSpPr/>
            <p:nvPr/>
          </p:nvSpPr>
          <p:spPr>
            <a:xfrm rot="899674">
              <a:off x="1129210" y="4150737"/>
              <a:ext cx="6248400" cy="6096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grpSp>
      <p:sp>
        <p:nvSpPr>
          <p:cNvPr id="18" name="Oval 17"/>
          <p:cNvSpPr/>
          <p:nvPr/>
        </p:nvSpPr>
        <p:spPr>
          <a:xfrm>
            <a:off x="5924843" y="1524000"/>
            <a:ext cx="628357" cy="38100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0" name="Rectangle 9"/>
          <p:cNvSpPr/>
          <p:nvPr/>
        </p:nvSpPr>
        <p:spPr>
          <a:xfrm>
            <a:off x="5648179" y="1524000"/>
            <a:ext cx="600222" cy="381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Oval 2"/>
          <p:cNvSpPr/>
          <p:nvPr/>
        </p:nvSpPr>
        <p:spPr>
          <a:xfrm>
            <a:off x="5334001" y="1524000"/>
            <a:ext cx="628357" cy="3810000"/>
          </a:xfrm>
          <a:prstGeom prst="ellipse">
            <a:avLst/>
          </a:prstGeom>
          <a:gradFill>
            <a:gsLst>
              <a:gs pos="0">
                <a:schemeClr val="bg1"/>
              </a:gs>
              <a:gs pos="50000">
                <a:schemeClr val="accent1">
                  <a:tint val="44500"/>
                  <a:satMod val="160000"/>
                </a:schemeClr>
              </a:gs>
              <a:gs pos="100000">
                <a:schemeClr val="accent1">
                  <a:tint val="23500"/>
                  <a:satMod val="160000"/>
                </a:schemeClr>
              </a:gs>
            </a:gsLst>
            <a:path path="rect">
              <a:fillToRect l="100000" t="10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4" name="Right Arrow 13"/>
          <p:cNvSpPr/>
          <p:nvPr/>
        </p:nvSpPr>
        <p:spPr>
          <a:xfrm>
            <a:off x="6781800" y="2656881"/>
            <a:ext cx="3124200" cy="391121"/>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3" name="Right Arrow 12"/>
          <p:cNvSpPr/>
          <p:nvPr/>
        </p:nvSpPr>
        <p:spPr>
          <a:xfrm>
            <a:off x="6781800" y="2966485"/>
            <a:ext cx="3124200" cy="391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5" name="Right Arrow 14"/>
          <p:cNvSpPr/>
          <p:nvPr/>
        </p:nvSpPr>
        <p:spPr>
          <a:xfrm>
            <a:off x="6781800" y="3886202"/>
            <a:ext cx="3124200" cy="391121"/>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6" name="Right Arrow 15"/>
          <p:cNvSpPr/>
          <p:nvPr/>
        </p:nvSpPr>
        <p:spPr>
          <a:xfrm>
            <a:off x="6781800" y="3276602"/>
            <a:ext cx="3124200" cy="39112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7" name="Right Arrow 16"/>
          <p:cNvSpPr/>
          <p:nvPr/>
        </p:nvSpPr>
        <p:spPr>
          <a:xfrm>
            <a:off x="6781800" y="3581402"/>
            <a:ext cx="3124200" cy="39112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21" name="Right Arrow 20"/>
          <p:cNvSpPr/>
          <p:nvPr/>
        </p:nvSpPr>
        <p:spPr>
          <a:xfrm>
            <a:off x="2096350" y="3310646"/>
            <a:ext cx="3029998" cy="368507"/>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9" name="TextBox 18"/>
          <p:cNvSpPr txBox="1"/>
          <p:nvPr/>
        </p:nvSpPr>
        <p:spPr>
          <a:xfrm>
            <a:off x="4016750" y="613023"/>
            <a:ext cx="3522118" cy="707886"/>
          </a:xfrm>
          <a:prstGeom prst="rect">
            <a:avLst/>
          </a:prstGeom>
          <a:noFill/>
        </p:spPr>
        <p:txBody>
          <a:bodyPr wrap="none" rtlCol="0">
            <a:spAutoFit/>
          </a:bodyPr>
          <a:lstStyle/>
          <a:p>
            <a:r>
              <a:rPr lang="en-US" sz="4000" dirty="0"/>
              <a:t>Mental Models</a:t>
            </a:r>
          </a:p>
        </p:txBody>
      </p:sp>
    </p:spTree>
    <p:extLst>
      <p:ext uri="{BB962C8B-B14F-4D97-AF65-F5344CB8AC3E}">
        <p14:creationId xmlns:p14="http://schemas.microsoft.com/office/powerpoint/2010/main" val="369060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0589" y="2438402"/>
            <a:ext cx="3110053" cy="1940937"/>
            <a:chOff x="1129210" y="1549553"/>
            <a:chExt cx="6413488" cy="3210784"/>
          </a:xfrm>
        </p:grpSpPr>
        <p:sp>
          <p:nvSpPr>
            <p:cNvPr id="8" name="Right Arrow 7"/>
            <p:cNvSpPr/>
            <p:nvPr/>
          </p:nvSpPr>
          <p:spPr>
            <a:xfrm rot="20293361">
              <a:off x="1139261" y="3233926"/>
              <a:ext cx="6248400" cy="609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4" name="Right Arrow 3"/>
            <p:cNvSpPr/>
            <p:nvPr/>
          </p:nvSpPr>
          <p:spPr>
            <a:xfrm rot="1157387">
              <a:off x="1294298" y="3233926"/>
              <a:ext cx="6248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5" name="Right Arrow 4"/>
            <p:cNvSpPr/>
            <p:nvPr/>
          </p:nvSpPr>
          <p:spPr>
            <a:xfrm>
              <a:off x="1225665" y="1549553"/>
              <a:ext cx="6248400" cy="6096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Right Arrow 5"/>
            <p:cNvSpPr/>
            <p:nvPr/>
          </p:nvSpPr>
          <p:spPr>
            <a:xfrm rot="899674">
              <a:off x="1129210" y="4150737"/>
              <a:ext cx="6248400" cy="6096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grpSp>
      <p:sp>
        <p:nvSpPr>
          <p:cNvPr id="18" name="Oval 17"/>
          <p:cNvSpPr/>
          <p:nvPr/>
        </p:nvSpPr>
        <p:spPr>
          <a:xfrm>
            <a:off x="7737002" y="1513805"/>
            <a:ext cx="628357" cy="3810000"/>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0" name="Rectangle 9"/>
          <p:cNvSpPr/>
          <p:nvPr/>
        </p:nvSpPr>
        <p:spPr>
          <a:xfrm>
            <a:off x="4047895" y="1524000"/>
            <a:ext cx="4003286" cy="381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Oval 2"/>
          <p:cNvSpPr/>
          <p:nvPr/>
        </p:nvSpPr>
        <p:spPr>
          <a:xfrm>
            <a:off x="3732643" y="1524000"/>
            <a:ext cx="628357" cy="3810000"/>
          </a:xfrm>
          <a:prstGeom prst="ellipse">
            <a:avLst/>
          </a:prstGeom>
          <a:gradFill>
            <a:gsLst>
              <a:gs pos="0">
                <a:schemeClr val="bg1"/>
              </a:gs>
              <a:gs pos="50000">
                <a:schemeClr val="accent1">
                  <a:tint val="44500"/>
                  <a:satMod val="160000"/>
                </a:schemeClr>
              </a:gs>
              <a:gs pos="100000">
                <a:schemeClr val="accent1">
                  <a:tint val="23500"/>
                  <a:satMod val="160000"/>
                </a:schemeClr>
              </a:gs>
            </a:gsLst>
            <a:path path="rect">
              <a:fillToRect l="100000" t="10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4" name="Right Arrow 13"/>
          <p:cNvSpPr/>
          <p:nvPr/>
        </p:nvSpPr>
        <p:spPr>
          <a:xfrm>
            <a:off x="8618037" y="2966485"/>
            <a:ext cx="3124200" cy="391121"/>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3" name="Right Arrow 12"/>
          <p:cNvSpPr/>
          <p:nvPr/>
        </p:nvSpPr>
        <p:spPr>
          <a:xfrm>
            <a:off x="8618037" y="2592764"/>
            <a:ext cx="3124200" cy="391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5" name="Right Arrow 14"/>
          <p:cNvSpPr/>
          <p:nvPr/>
        </p:nvSpPr>
        <p:spPr>
          <a:xfrm>
            <a:off x="8632903" y="3886202"/>
            <a:ext cx="3124200" cy="391121"/>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6" name="Right Arrow 15"/>
          <p:cNvSpPr/>
          <p:nvPr/>
        </p:nvSpPr>
        <p:spPr>
          <a:xfrm>
            <a:off x="8632903" y="3276602"/>
            <a:ext cx="3124200" cy="39112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7" name="Right Arrow 16"/>
          <p:cNvSpPr/>
          <p:nvPr/>
        </p:nvSpPr>
        <p:spPr>
          <a:xfrm>
            <a:off x="8632903" y="3581402"/>
            <a:ext cx="3124200" cy="39112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21" name="Right Arrow 20"/>
          <p:cNvSpPr/>
          <p:nvPr/>
        </p:nvSpPr>
        <p:spPr>
          <a:xfrm>
            <a:off x="569538" y="3310646"/>
            <a:ext cx="3029998" cy="368507"/>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3" name="Curved Right Arrow 32"/>
          <p:cNvSpPr/>
          <p:nvPr/>
        </p:nvSpPr>
        <p:spPr>
          <a:xfrm rot="15083789">
            <a:off x="6772338" y="3711539"/>
            <a:ext cx="791386" cy="12935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47" name="Curved Right Arrow 46"/>
          <p:cNvSpPr/>
          <p:nvPr/>
        </p:nvSpPr>
        <p:spPr>
          <a:xfrm rot="8244448" flipV="1">
            <a:off x="4215889" y="2043751"/>
            <a:ext cx="791386" cy="1348394"/>
          </a:xfrm>
          <a:prstGeom prst="curvedRightArrow">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56" name="Bent Arrow 55"/>
          <p:cNvSpPr/>
          <p:nvPr/>
        </p:nvSpPr>
        <p:spPr>
          <a:xfrm rot="3753904">
            <a:off x="3630019" y="3131683"/>
            <a:ext cx="2281684" cy="993289"/>
          </a:xfrm>
          <a:prstGeom prst="bentArrow">
            <a:avLst>
              <a:gd name="adj1" fmla="val 18618"/>
              <a:gd name="adj2" fmla="val 11119"/>
              <a:gd name="adj3" fmla="val 17025"/>
              <a:gd name="adj4" fmla="val 43750"/>
            </a:avLst>
          </a:prstGeom>
          <a:solidFill>
            <a:srgbClr val="3B38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46" name="Right Arrow 45"/>
          <p:cNvSpPr/>
          <p:nvPr/>
        </p:nvSpPr>
        <p:spPr>
          <a:xfrm>
            <a:off x="4047894" y="3296372"/>
            <a:ext cx="4169790" cy="39112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2" name="Curved Right Arrow 31"/>
          <p:cNvSpPr/>
          <p:nvPr/>
        </p:nvSpPr>
        <p:spPr>
          <a:xfrm rot="6236449" flipV="1">
            <a:off x="5707418" y="2769331"/>
            <a:ext cx="791386" cy="13483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36" name="Curved Right Arrow 35"/>
          <p:cNvSpPr/>
          <p:nvPr/>
        </p:nvSpPr>
        <p:spPr>
          <a:xfrm rot="15992337">
            <a:off x="6106573" y="4003476"/>
            <a:ext cx="466916" cy="1475900"/>
          </a:xfrm>
          <a:prstGeom prst="curvedRightArrow">
            <a:avLst>
              <a:gd name="adj1" fmla="val 36611"/>
              <a:gd name="adj2" fmla="val 67543"/>
              <a:gd name="adj3" fmla="val 25000"/>
            </a:avLst>
          </a:prstGeom>
          <a:solidFill>
            <a:srgbClr val="3B38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44" name="Curved Right Arrow 43"/>
          <p:cNvSpPr/>
          <p:nvPr/>
        </p:nvSpPr>
        <p:spPr>
          <a:xfrm rot="6236449" flipV="1">
            <a:off x="5999372" y="1690076"/>
            <a:ext cx="587695" cy="1739491"/>
          </a:xfrm>
          <a:prstGeom prst="curvedRightArrow">
            <a:avLst/>
          </a:prstGeom>
          <a:solidFill>
            <a:srgbClr val="7C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48" name="Curved Right Arrow 47"/>
          <p:cNvSpPr/>
          <p:nvPr/>
        </p:nvSpPr>
        <p:spPr>
          <a:xfrm rot="18128197">
            <a:off x="4869784" y="3300040"/>
            <a:ext cx="791386" cy="2167180"/>
          </a:xfrm>
          <a:prstGeom prst="curvedRightArrow">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53" name="Bent Arrow 52"/>
          <p:cNvSpPr/>
          <p:nvPr/>
        </p:nvSpPr>
        <p:spPr>
          <a:xfrm flipV="1">
            <a:off x="6816466" y="3174524"/>
            <a:ext cx="1401219" cy="1088502"/>
          </a:xfrm>
          <a:prstGeom prst="bentArrow">
            <a:avLst>
              <a:gd name="adj1" fmla="val 15345"/>
              <a:gd name="adj2" fmla="val 17504"/>
              <a:gd name="adj3" fmla="val 17025"/>
              <a:gd name="adj4" fmla="val 43750"/>
            </a:avLst>
          </a:prstGeom>
          <a:solidFill>
            <a:srgbClr val="7C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51" name="Bent Arrow 50"/>
          <p:cNvSpPr/>
          <p:nvPr/>
        </p:nvSpPr>
        <p:spPr>
          <a:xfrm>
            <a:off x="6816466" y="3599363"/>
            <a:ext cx="1373965" cy="829249"/>
          </a:xfrm>
          <a:prstGeom prst="bentArrow">
            <a:avLst>
              <a:gd name="adj1" fmla="val 19586"/>
              <a:gd name="adj2" fmla="val 17504"/>
              <a:gd name="adj3" fmla="val 17025"/>
              <a:gd name="adj4" fmla="val 43750"/>
            </a:avLst>
          </a:prstGeom>
          <a:solidFill>
            <a:srgbClr val="3B38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52" name="Bent Arrow 51"/>
          <p:cNvSpPr/>
          <p:nvPr/>
        </p:nvSpPr>
        <p:spPr>
          <a:xfrm>
            <a:off x="7410822" y="2663301"/>
            <a:ext cx="779607" cy="1113659"/>
          </a:xfrm>
          <a:prstGeom prst="bentArrow">
            <a:avLst>
              <a:gd name="adj1" fmla="val 21115"/>
              <a:gd name="adj2" fmla="val 17901"/>
              <a:gd name="adj3" fmla="val 21207"/>
              <a:gd name="adj4" fmla="val 43750"/>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50" name="Bent Arrow 49"/>
          <p:cNvSpPr/>
          <p:nvPr/>
        </p:nvSpPr>
        <p:spPr>
          <a:xfrm>
            <a:off x="6173079" y="2966484"/>
            <a:ext cx="2024476" cy="1372660"/>
          </a:xfrm>
          <a:prstGeom prst="bentArrow">
            <a:avLst>
              <a:gd name="adj1" fmla="val 11773"/>
              <a:gd name="adj2" fmla="val 12192"/>
              <a:gd name="adj3" fmla="val 12903"/>
              <a:gd name="adj4" fmla="val 43750"/>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54" name="Bent Arrow 53"/>
          <p:cNvSpPr/>
          <p:nvPr/>
        </p:nvSpPr>
        <p:spPr>
          <a:xfrm rot="17471788" flipV="1">
            <a:off x="3543603" y="3345615"/>
            <a:ext cx="2421557" cy="893194"/>
          </a:xfrm>
          <a:prstGeom prst="bentArrow">
            <a:avLst>
              <a:gd name="adj1" fmla="val 17879"/>
              <a:gd name="adj2" fmla="val 17504"/>
              <a:gd name="adj3" fmla="val 17025"/>
              <a:gd name="adj4" fmla="val 43750"/>
            </a:avLst>
          </a:prstGeom>
          <a:solidFill>
            <a:srgbClr val="7C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55" name="Bent Arrow 54"/>
          <p:cNvSpPr/>
          <p:nvPr/>
        </p:nvSpPr>
        <p:spPr>
          <a:xfrm rot="17471788" flipV="1">
            <a:off x="4201469" y="3416912"/>
            <a:ext cx="1131576" cy="1375727"/>
          </a:xfrm>
          <a:prstGeom prst="bentArrow">
            <a:avLst>
              <a:gd name="adj1" fmla="val 15788"/>
              <a:gd name="adj2" fmla="val 17504"/>
              <a:gd name="adj3" fmla="val 17025"/>
              <a:gd name="adj4" fmla="val 43750"/>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34" name="TextBox 33"/>
          <p:cNvSpPr txBox="1"/>
          <p:nvPr/>
        </p:nvSpPr>
        <p:spPr>
          <a:xfrm>
            <a:off x="4224327" y="631848"/>
            <a:ext cx="3522118" cy="707886"/>
          </a:xfrm>
          <a:prstGeom prst="rect">
            <a:avLst/>
          </a:prstGeom>
          <a:noFill/>
        </p:spPr>
        <p:txBody>
          <a:bodyPr wrap="none" rtlCol="0">
            <a:spAutoFit/>
          </a:bodyPr>
          <a:lstStyle/>
          <a:p>
            <a:r>
              <a:rPr lang="en-US" sz="4000" dirty="0"/>
              <a:t>Mental Models</a:t>
            </a:r>
          </a:p>
        </p:txBody>
      </p:sp>
      <p:sp>
        <p:nvSpPr>
          <p:cNvPr id="35" name="TextBox 34"/>
          <p:cNvSpPr txBox="1"/>
          <p:nvPr/>
        </p:nvSpPr>
        <p:spPr>
          <a:xfrm>
            <a:off x="2911418" y="5603144"/>
            <a:ext cx="6697667" cy="656655"/>
          </a:xfrm>
          <a:prstGeom prst="rect">
            <a:avLst/>
          </a:prstGeom>
          <a:noFill/>
        </p:spPr>
        <p:txBody>
          <a:bodyPr wrap="none" rtlCol="0">
            <a:spAutoFit/>
          </a:bodyPr>
          <a:lstStyle/>
          <a:p>
            <a:r>
              <a:rPr lang="en-US" sz="3667" i="1" dirty="0"/>
              <a:t>Unless you know better ones…</a:t>
            </a:r>
          </a:p>
        </p:txBody>
      </p:sp>
    </p:spTree>
    <p:extLst>
      <p:ext uri="{BB962C8B-B14F-4D97-AF65-F5344CB8AC3E}">
        <p14:creationId xmlns:p14="http://schemas.microsoft.com/office/powerpoint/2010/main" val="32332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D5650C-3832-1540-9333-80524D419468}"/>
              </a:ext>
            </a:extLst>
          </p:cNvPr>
          <p:cNvSpPr/>
          <p:nvPr/>
        </p:nvSpPr>
        <p:spPr>
          <a:xfrm>
            <a:off x="1" y="-6096"/>
            <a:ext cx="7021288" cy="686409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26">
              <a:defRPr/>
            </a:pPr>
            <a:endParaRPr lang="en-US" sz="2400" dirty="0">
              <a:solidFill>
                <a:srgbClr val="FFFFFF"/>
              </a:solidFill>
              <a:latin typeface="Arial"/>
            </a:endParaRPr>
          </a:p>
        </p:txBody>
      </p:sp>
      <p:pic>
        <p:nvPicPr>
          <p:cNvPr id="5" name="Picture 4"/>
          <p:cNvPicPr>
            <a:picLocks noChangeAspect="1"/>
          </p:cNvPicPr>
          <p:nvPr/>
        </p:nvPicPr>
        <p:blipFill>
          <a:blip r:embed="rId3"/>
          <a:stretch>
            <a:fillRect/>
          </a:stretch>
        </p:blipFill>
        <p:spPr>
          <a:xfrm>
            <a:off x="404574" y="482966"/>
            <a:ext cx="5283200" cy="6096000"/>
          </a:xfrm>
          <a:prstGeom prst="rect">
            <a:avLst/>
          </a:prstGeom>
        </p:spPr>
      </p:pic>
      <p:grpSp>
        <p:nvGrpSpPr>
          <p:cNvPr id="32" name="Group 31">
            <a:extLst>
              <a:ext uri="{FF2B5EF4-FFF2-40B4-BE49-F238E27FC236}">
                <a16:creationId xmlns:a16="http://schemas.microsoft.com/office/drawing/2014/main" id="{D7B5F4F7-26EA-694F-B411-6E4B6A97C0B0}"/>
              </a:ext>
            </a:extLst>
          </p:cNvPr>
          <p:cNvGrpSpPr/>
          <p:nvPr/>
        </p:nvGrpSpPr>
        <p:grpSpPr>
          <a:xfrm>
            <a:off x="698877" y="264943"/>
            <a:ext cx="6365239" cy="5961889"/>
            <a:chOff x="497160" y="494187"/>
            <a:chExt cx="4920133" cy="4346107"/>
          </a:xfrm>
        </p:grpSpPr>
        <p:sp>
          <p:nvSpPr>
            <p:cNvPr id="35" name="TextBox 34">
              <a:extLst>
                <a:ext uri="{FF2B5EF4-FFF2-40B4-BE49-F238E27FC236}">
                  <a16:creationId xmlns:a16="http://schemas.microsoft.com/office/drawing/2014/main" id="{07EB1399-4A5F-5E40-ADFE-C3EAFFE4CAB9}"/>
                </a:ext>
              </a:extLst>
            </p:cNvPr>
            <p:cNvSpPr txBox="1"/>
            <p:nvPr/>
          </p:nvSpPr>
          <p:spPr>
            <a:xfrm>
              <a:off x="2059425" y="1067099"/>
              <a:ext cx="969997" cy="403854"/>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Invent and Simplify</a:t>
              </a:r>
            </a:p>
          </p:txBody>
        </p:sp>
        <p:sp>
          <p:nvSpPr>
            <p:cNvPr id="36" name="TextBox 35">
              <a:extLst>
                <a:ext uri="{FF2B5EF4-FFF2-40B4-BE49-F238E27FC236}">
                  <a16:creationId xmlns:a16="http://schemas.microsoft.com/office/drawing/2014/main" id="{E23F9353-16CD-DF43-9D6C-85F3EED7A1FB}"/>
                </a:ext>
              </a:extLst>
            </p:cNvPr>
            <p:cNvSpPr txBox="1"/>
            <p:nvPr/>
          </p:nvSpPr>
          <p:spPr>
            <a:xfrm>
              <a:off x="4084709" y="2179623"/>
              <a:ext cx="1332584" cy="403854"/>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Hire and Develop the Best</a:t>
              </a:r>
            </a:p>
          </p:txBody>
        </p:sp>
        <p:sp>
          <p:nvSpPr>
            <p:cNvPr id="37" name="TextBox 36">
              <a:extLst>
                <a:ext uri="{FF2B5EF4-FFF2-40B4-BE49-F238E27FC236}">
                  <a16:creationId xmlns:a16="http://schemas.microsoft.com/office/drawing/2014/main" id="{9B9C2D31-8C6D-EC4F-A647-115374CF8DB8}"/>
                </a:ext>
              </a:extLst>
            </p:cNvPr>
            <p:cNvSpPr txBox="1"/>
            <p:nvPr/>
          </p:nvSpPr>
          <p:spPr>
            <a:xfrm>
              <a:off x="3553534" y="3322049"/>
              <a:ext cx="969997" cy="235581"/>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Frugality</a:t>
              </a:r>
            </a:p>
          </p:txBody>
        </p:sp>
        <p:sp>
          <p:nvSpPr>
            <p:cNvPr id="38" name="TextBox 37">
              <a:extLst>
                <a:ext uri="{FF2B5EF4-FFF2-40B4-BE49-F238E27FC236}">
                  <a16:creationId xmlns:a16="http://schemas.microsoft.com/office/drawing/2014/main" id="{D302B3ED-7D32-0C4A-BABC-BE808DDCB4CE}"/>
                </a:ext>
              </a:extLst>
            </p:cNvPr>
            <p:cNvSpPr txBox="1"/>
            <p:nvPr/>
          </p:nvSpPr>
          <p:spPr>
            <a:xfrm>
              <a:off x="497160" y="2572259"/>
              <a:ext cx="708632" cy="403854"/>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Deliver</a:t>
              </a:r>
            </a:p>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Results</a:t>
              </a:r>
            </a:p>
          </p:txBody>
        </p:sp>
        <p:sp>
          <p:nvSpPr>
            <p:cNvPr id="39" name="TextBox 38">
              <a:extLst>
                <a:ext uri="{FF2B5EF4-FFF2-40B4-BE49-F238E27FC236}">
                  <a16:creationId xmlns:a16="http://schemas.microsoft.com/office/drawing/2014/main" id="{4FF47417-4DDB-8547-A39A-5D34C613C0E9}"/>
                </a:ext>
              </a:extLst>
            </p:cNvPr>
            <p:cNvSpPr txBox="1"/>
            <p:nvPr/>
          </p:nvSpPr>
          <p:spPr>
            <a:xfrm>
              <a:off x="4374942" y="1714121"/>
              <a:ext cx="848427" cy="403854"/>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Are Right, A Lot</a:t>
              </a:r>
            </a:p>
          </p:txBody>
        </p:sp>
        <p:sp>
          <p:nvSpPr>
            <p:cNvPr id="40" name="TextBox 39">
              <a:extLst>
                <a:ext uri="{FF2B5EF4-FFF2-40B4-BE49-F238E27FC236}">
                  <a16:creationId xmlns:a16="http://schemas.microsoft.com/office/drawing/2014/main" id="{8A51270D-F7E3-6D4E-AE09-92E7F2014FAD}"/>
                </a:ext>
              </a:extLst>
            </p:cNvPr>
            <p:cNvSpPr txBox="1"/>
            <p:nvPr/>
          </p:nvSpPr>
          <p:spPr>
            <a:xfrm>
              <a:off x="2947252" y="4089096"/>
              <a:ext cx="831344" cy="235581"/>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Dive Deep</a:t>
              </a:r>
            </a:p>
          </p:txBody>
        </p:sp>
        <p:sp>
          <p:nvSpPr>
            <p:cNvPr id="41" name="TextBox 40">
              <a:extLst>
                <a:ext uri="{FF2B5EF4-FFF2-40B4-BE49-F238E27FC236}">
                  <a16:creationId xmlns:a16="http://schemas.microsoft.com/office/drawing/2014/main" id="{801B5557-9367-364D-B817-A4550A13C8C4}"/>
                </a:ext>
              </a:extLst>
            </p:cNvPr>
            <p:cNvSpPr txBox="1"/>
            <p:nvPr/>
          </p:nvSpPr>
          <p:spPr>
            <a:xfrm>
              <a:off x="3681301" y="2975562"/>
              <a:ext cx="1169213" cy="235581"/>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Bias for Action</a:t>
              </a:r>
            </a:p>
          </p:txBody>
        </p:sp>
        <p:sp>
          <p:nvSpPr>
            <p:cNvPr id="42" name="TextBox 41">
              <a:extLst>
                <a:ext uri="{FF2B5EF4-FFF2-40B4-BE49-F238E27FC236}">
                  <a16:creationId xmlns:a16="http://schemas.microsoft.com/office/drawing/2014/main" id="{75755C42-A3B4-B342-85FD-343E0C71E7CC}"/>
                </a:ext>
              </a:extLst>
            </p:cNvPr>
            <p:cNvSpPr txBox="1"/>
            <p:nvPr/>
          </p:nvSpPr>
          <p:spPr>
            <a:xfrm>
              <a:off x="715102" y="2102017"/>
              <a:ext cx="1416310" cy="403854"/>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Insist on the Highest Standards</a:t>
              </a:r>
            </a:p>
          </p:txBody>
        </p:sp>
        <p:sp>
          <p:nvSpPr>
            <p:cNvPr id="43" name="TextBox 42">
              <a:extLst>
                <a:ext uri="{FF2B5EF4-FFF2-40B4-BE49-F238E27FC236}">
                  <a16:creationId xmlns:a16="http://schemas.microsoft.com/office/drawing/2014/main" id="{29461428-E147-F54A-A9DF-F20B40E6A7E9}"/>
                </a:ext>
              </a:extLst>
            </p:cNvPr>
            <p:cNvSpPr txBox="1"/>
            <p:nvPr/>
          </p:nvSpPr>
          <p:spPr>
            <a:xfrm>
              <a:off x="3248069" y="3677087"/>
              <a:ext cx="1227138" cy="235581"/>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Earn Trust</a:t>
              </a:r>
            </a:p>
          </p:txBody>
        </p:sp>
        <p:sp>
          <p:nvSpPr>
            <p:cNvPr id="44" name="TextBox 43">
              <a:extLst>
                <a:ext uri="{FF2B5EF4-FFF2-40B4-BE49-F238E27FC236}">
                  <a16:creationId xmlns:a16="http://schemas.microsoft.com/office/drawing/2014/main" id="{6112347B-479E-5C47-B41D-8A45D9AAAA0C}"/>
                </a:ext>
              </a:extLst>
            </p:cNvPr>
            <p:cNvSpPr txBox="1"/>
            <p:nvPr/>
          </p:nvSpPr>
          <p:spPr>
            <a:xfrm>
              <a:off x="4293029" y="1375701"/>
              <a:ext cx="965340" cy="235581"/>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Ownership</a:t>
              </a:r>
            </a:p>
          </p:txBody>
        </p:sp>
        <p:sp>
          <p:nvSpPr>
            <p:cNvPr id="45" name="TextBox 44">
              <a:extLst>
                <a:ext uri="{FF2B5EF4-FFF2-40B4-BE49-F238E27FC236}">
                  <a16:creationId xmlns:a16="http://schemas.microsoft.com/office/drawing/2014/main" id="{86E1CC77-CFE7-D54D-80E7-DDEF0D66003A}"/>
                </a:ext>
              </a:extLst>
            </p:cNvPr>
            <p:cNvSpPr txBox="1"/>
            <p:nvPr/>
          </p:nvSpPr>
          <p:spPr>
            <a:xfrm>
              <a:off x="3686120" y="2637682"/>
              <a:ext cx="821472" cy="235581"/>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Think Big</a:t>
              </a:r>
            </a:p>
          </p:txBody>
        </p:sp>
        <p:sp>
          <p:nvSpPr>
            <p:cNvPr id="46" name="TextBox 45">
              <a:extLst>
                <a:ext uri="{FF2B5EF4-FFF2-40B4-BE49-F238E27FC236}">
                  <a16:creationId xmlns:a16="http://schemas.microsoft.com/office/drawing/2014/main" id="{E9DCEA04-7FBE-984E-BA43-CB7FBB3F6955}"/>
                </a:ext>
              </a:extLst>
            </p:cNvPr>
            <p:cNvSpPr txBox="1"/>
            <p:nvPr/>
          </p:nvSpPr>
          <p:spPr>
            <a:xfrm>
              <a:off x="2116106" y="494187"/>
              <a:ext cx="861184" cy="403854"/>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Customer Obsession</a:t>
              </a:r>
            </a:p>
          </p:txBody>
        </p:sp>
        <p:sp>
          <p:nvSpPr>
            <p:cNvPr id="47" name="TextBox 46">
              <a:extLst>
                <a:ext uri="{FF2B5EF4-FFF2-40B4-BE49-F238E27FC236}">
                  <a16:creationId xmlns:a16="http://schemas.microsoft.com/office/drawing/2014/main" id="{BD0325F4-8690-AB43-8FBC-F8864D8000FE}"/>
                </a:ext>
              </a:extLst>
            </p:cNvPr>
            <p:cNvSpPr txBox="1"/>
            <p:nvPr/>
          </p:nvSpPr>
          <p:spPr>
            <a:xfrm>
              <a:off x="1464362" y="4099894"/>
              <a:ext cx="954571" cy="740400"/>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Have Backbone; Disagree and Commit</a:t>
              </a:r>
            </a:p>
          </p:txBody>
        </p:sp>
        <p:sp>
          <p:nvSpPr>
            <p:cNvPr id="48" name="TextBox 47">
              <a:extLst>
                <a:ext uri="{FF2B5EF4-FFF2-40B4-BE49-F238E27FC236}">
                  <a16:creationId xmlns:a16="http://schemas.microsoft.com/office/drawing/2014/main" id="{7C2B27C7-4CAA-EC40-A19E-773C21709DF6}"/>
                </a:ext>
              </a:extLst>
            </p:cNvPr>
            <p:cNvSpPr txBox="1"/>
            <p:nvPr/>
          </p:nvSpPr>
          <p:spPr>
            <a:xfrm>
              <a:off x="1664741" y="1640011"/>
              <a:ext cx="902730" cy="403854"/>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Learn and </a:t>
              </a:r>
              <a:b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b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Be Curious</a:t>
              </a:r>
            </a:p>
          </p:txBody>
        </p:sp>
      </p:grpSp>
      <p:sp>
        <p:nvSpPr>
          <p:cNvPr id="28" name="Title 11"/>
          <p:cNvSpPr txBox="1">
            <a:spLocks/>
          </p:cNvSpPr>
          <p:nvPr/>
        </p:nvSpPr>
        <p:spPr>
          <a:xfrm>
            <a:off x="734702" y="6257156"/>
            <a:ext cx="10715290" cy="618088"/>
          </a:xfrm>
          <a:prstGeom prst="rect">
            <a:avLst/>
          </a:prstGeom>
        </p:spPr>
        <p:txBody>
          <a:bodyPr vert="horz" lIns="121920" tIns="60960" rIns="121920" bIns="60960" rtlCol="0" anchor="t">
            <a:noAutofit/>
          </a:bodyPr>
          <a:lstStyle>
            <a:lvl1pPr algn="l" defTabSz="457200" rtl="0" eaLnBrk="1" latinLnBrk="0" hangingPunct="1">
              <a:spcBef>
                <a:spcPct val="0"/>
              </a:spcBef>
              <a:buNone/>
              <a:defRPr sz="2800" b="0" i="0" kern="1200">
                <a:solidFill>
                  <a:srgbClr val="0E2735"/>
                </a:solidFill>
                <a:latin typeface="Amazon Ember Regular" charset="0"/>
                <a:ea typeface="+mj-ea"/>
                <a:cs typeface="Amazon Ember Regular" charset="0"/>
              </a:defRPr>
            </a:lvl1pPr>
          </a:lstStyle>
          <a:p>
            <a:pPr algn="ctr" defTabSz="609526">
              <a:defRPr/>
            </a:pPr>
            <a:r>
              <a:rPr lang="en-US" sz="2400" dirty="0">
                <a:solidFill>
                  <a:schemeClr val="accent1"/>
                </a:solidFill>
                <a:latin typeface="Amazon Ember"/>
                <a:ea typeface="Amazon Ember Heavy" panose="020B0803020204020204" pitchFamily="34" charset="0"/>
                <a:cs typeface="Amazon Ember Heavy" panose="020B0803020204020204" pitchFamily="34" charset="0"/>
              </a:rPr>
              <a:t>https://www.aboutamazon.com/about-us/leadership-principles</a:t>
            </a:r>
            <a:endParaRPr lang="en-US" sz="2400" i="1" dirty="0">
              <a:solidFill>
                <a:schemeClr val="accent1"/>
              </a:solidFill>
              <a:latin typeface="Amazon Ember"/>
              <a:ea typeface="Amazon Ember Heavy" panose="020B0803020204020204" pitchFamily="34" charset="0"/>
              <a:cs typeface="Amazon Ember Heavy" panose="020B0803020204020204" pitchFamily="34" charset="0"/>
            </a:endParaRPr>
          </a:p>
        </p:txBody>
      </p:sp>
      <p:sp>
        <p:nvSpPr>
          <p:cNvPr id="2" name="Title 1"/>
          <p:cNvSpPr>
            <a:spLocks noGrp="1"/>
          </p:cNvSpPr>
          <p:nvPr>
            <p:ph type="title" idx="4294967295"/>
          </p:nvPr>
        </p:nvSpPr>
        <p:spPr>
          <a:xfrm>
            <a:off x="7862745" y="3026932"/>
            <a:ext cx="3460741" cy="679979"/>
          </a:xfrm>
        </p:spPr>
        <p:txBody>
          <a:bodyPr>
            <a:noAutofit/>
          </a:bodyPr>
          <a:lstStyle/>
          <a:p>
            <a:pPr algn="ctr"/>
            <a:r>
              <a:rPr lang="en-US" sz="4800" dirty="0">
                <a:latin typeface="+mn-lt"/>
                <a:ea typeface="Amazon Ember Heavy" panose="020B0803020204020204" pitchFamily="34" charset="0"/>
                <a:cs typeface="Amazon Ember Heavy" panose="020B0803020204020204" pitchFamily="34" charset="0"/>
              </a:rPr>
              <a:t>Our</a:t>
            </a:r>
            <a:br>
              <a:rPr lang="en-US" sz="4800" dirty="0">
                <a:latin typeface="+mn-lt"/>
                <a:ea typeface="Amazon Ember Heavy" panose="020B0803020204020204" pitchFamily="34" charset="0"/>
                <a:cs typeface="Amazon Ember Heavy" panose="020B0803020204020204" pitchFamily="34" charset="0"/>
              </a:rPr>
            </a:br>
            <a:r>
              <a:rPr lang="en-US" sz="4800" dirty="0">
                <a:latin typeface="+mn-lt"/>
                <a:ea typeface="Amazon Ember Heavy" panose="020B0803020204020204" pitchFamily="34" charset="0"/>
                <a:cs typeface="Amazon Ember Heavy" panose="020B0803020204020204" pitchFamily="34" charset="0"/>
              </a:rPr>
              <a:t>Leadership Principles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023" y="346921"/>
            <a:ext cx="1768435" cy="532888"/>
          </a:xfrm>
          <a:prstGeom prst="rect">
            <a:avLst/>
          </a:prstGeom>
        </p:spPr>
      </p:pic>
      <p:sp>
        <p:nvSpPr>
          <p:cNvPr id="25" name="TextBox 24">
            <a:extLst>
              <a:ext uri="{FF2B5EF4-FFF2-40B4-BE49-F238E27FC236}">
                <a16:creationId xmlns:a16="http://schemas.microsoft.com/office/drawing/2014/main" id="{6112347B-479E-5C47-B41D-8A45D9AAAA0C}"/>
              </a:ext>
            </a:extLst>
          </p:cNvPr>
          <p:cNvSpPr txBox="1"/>
          <p:nvPr/>
        </p:nvSpPr>
        <p:spPr>
          <a:xfrm>
            <a:off x="13827" y="3913307"/>
            <a:ext cx="1248873" cy="784830"/>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Strive to be Earth’s Best Employer</a:t>
            </a:r>
          </a:p>
        </p:txBody>
      </p:sp>
      <p:sp>
        <p:nvSpPr>
          <p:cNvPr id="26" name="TextBox 25">
            <a:extLst>
              <a:ext uri="{FF2B5EF4-FFF2-40B4-BE49-F238E27FC236}">
                <a16:creationId xmlns:a16="http://schemas.microsoft.com/office/drawing/2014/main" id="{6112347B-479E-5C47-B41D-8A45D9AAAA0C}"/>
              </a:ext>
            </a:extLst>
          </p:cNvPr>
          <p:cNvSpPr txBox="1"/>
          <p:nvPr/>
        </p:nvSpPr>
        <p:spPr>
          <a:xfrm>
            <a:off x="5669931" y="133931"/>
            <a:ext cx="1351359" cy="1015663"/>
          </a:xfrm>
          <a:prstGeom prst="rect">
            <a:avLst/>
          </a:prstGeom>
          <a:noFill/>
        </p:spPr>
        <p:txBody>
          <a:bodyPr wrap="square" rtlCol="0">
            <a:spAutoFit/>
          </a:bodyPr>
          <a:lstStyle/>
          <a:p>
            <a:pPr defTabSz="609526">
              <a:defRPr/>
            </a:pPr>
            <a:r>
              <a:rPr lang="en-US" sz="1500" i="1"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Success and Scale Bring Broad Responsibility</a:t>
            </a:r>
          </a:p>
        </p:txBody>
      </p:sp>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454140">
            <a:off x="603284" y="4696110"/>
            <a:ext cx="399496" cy="296436"/>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a:ext>
            </a:extLst>
          </a:blip>
          <a:stretch>
            <a:fillRect/>
          </a:stretch>
        </p:blipFill>
        <p:spPr>
          <a:xfrm rot="18643199">
            <a:off x="5207153" y="366615"/>
            <a:ext cx="399496" cy="296436"/>
          </a:xfrm>
          <a:prstGeom prst="rect">
            <a:avLst/>
          </a:prstGeom>
        </p:spPr>
      </p:pic>
    </p:spTree>
    <p:extLst>
      <p:ext uri="{BB962C8B-B14F-4D97-AF65-F5344CB8AC3E}">
        <p14:creationId xmlns:p14="http://schemas.microsoft.com/office/powerpoint/2010/main" val="40784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838E4-BD93-3F41-894D-C133848F2E16}"/>
              </a:ext>
            </a:extLst>
          </p:cNvPr>
          <p:cNvSpPr>
            <a:spLocks noGrp="1"/>
          </p:cNvSpPr>
          <p:nvPr>
            <p:ph type="title"/>
          </p:nvPr>
        </p:nvSpPr>
        <p:spPr/>
        <p:txBody>
          <a:bodyPr>
            <a:normAutofit fontScale="90000"/>
          </a:bodyPr>
          <a:lstStyle/>
          <a:p>
            <a:r>
              <a:rPr lang="en-US" dirty="0"/>
              <a:t>Customer Obsession</a:t>
            </a:r>
          </a:p>
        </p:txBody>
      </p:sp>
      <p:sp>
        <p:nvSpPr>
          <p:cNvPr id="7" name="Text Placeholder 6">
            <a:extLst>
              <a:ext uri="{FF2B5EF4-FFF2-40B4-BE49-F238E27FC236}">
                <a16:creationId xmlns:a16="http://schemas.microsoft.com/office/drawing/2014/main" id="{FDD84FA9-8077-2041-A47C-2F55210A91AF}"/>
              </a:ext>
            </a:extLst>
          </p:cNvPr>
          <p:cNvSpPr>
            <a:spLocks noGrp="1"/>
          </p:cNvSpPr>
          <p:nvPr>
            <p:ph idx="1"/>
          </p:nvPr>
        </p:nvSpPr>
        <p:spPr>
          <a:xfrm>
            <a:off x="609600" y="1711804"/>
            <a:ext cx="9520362" cy="4191000"/>
          </a:xfrm>
        </p:spPr>
        <p:txBody>
          <a:bodyPr>
            <a:normAutofit/>
          </a:bodyPr>
          <a:lstStyle/>
          <a:p>
            <a:r>
              <a:rPr lang="en-US" sz="3200" dirty="0"/>
              <a:t>Leaders start with the customer and work backwards. They work vigorously to earn and keep customer trust. Although leaders pay attention to competitors, they obsess over customers.</a:t>
            </a:r>
          </a:p>
        </p:txBody>
      </p:sp>
    </p:spTree>
    <p:extLst>
      <p:ext uri="{BB962C8B-B14F-4D97-AF65-F5344CB8AC3E}">
        <p14:creationId xmlns:p14="http://schemas.microsoft.com/office/powerpoint/2010/main" val="148389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633" y="-26966"/>
            <a:ext cx="3103800" cy="3439569"/>
          </a:xfrm>
          <a:prstGeom prst="rect">
            <a:avLst/>
          </a:prstGeom>
          <a:ln>
            <a:noFill/>
          </a:ln>
        </p:spPr>
      </p:pic>
      <p:pic>
        <p:nvPicPr>
          <p:cNvPr id="7" name="Picture 6">
            <a:extLst>
              <a:ext uri="{FF2B5EF4-FFF2-40B4-BE49-F238E27FC236}">
                <a16:creationId xmlns:a16="http://schemas.microsoft.com/office/drawing/2014/main" id="{3898A4C6-18E8-C14F-8834-AFD9EDB94C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0168" y="-27602"/>
            <a:ext cx="3024696" cy="3439569"/>
          </a:xfrm>
          <a:prstGeom prst="rect">
            <a:avLst/>
          </a:prstGeom>
        </p:spPr>
      </p:pic>
      <p:sp>
        <p:nvSpPr>
          <p:cNvPr id="2" name="Title 1"/>
          <p:cNvSpPr>
            <a:spLocks noGrp="1"/>
          </p:cNvSpPr>
          <p:nvPr>
            <p:ph type="title" idx="4294967295"/>
          </p:nvPr>
        </p:nvSpPr>
        <p:spPr>
          <a:xfrm>
            <a:off x="6706221" y="469601"/>
            <a:ext cx="4929188" cy="828146"/>
          </a:xfrm>
        </p:spPr>
        <p:txBody>
          <a:bodyPr>
            <a:noAutofit/>
          </a:bodyPr>
          <a:lstStyle/>
          <a:p>
            <a:r>
              <a:rPr lang="en-US" sz="3600" dirty="0"/>
              <a:t>Start with the customer</a:t>
            </a: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36918" y="3413880"/>
            <a:ext cx="3057945" cy="3445479"/>
          </a:xfrm>
          <a:prstGeom prst="rect">
            <a:avLst/>
          </a:prstGeom>
          <a:ln>
            <a:noFill/>
          </a:ln>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19" y="3412604"/>
            <a:ext cx="3066549" cy="3446755"/>
          </a:xfrm>
          <a:prstGeom prst="rect">
            <a:avLst/>
          </a:prstGeom>
          <a:ln>
            <a:noFill/>
          </a:ln>
        </p:spPr>
      </p:pic>
      <p:sp>
        <p:nvSpPr>
          <p:cNvPr id="8" name="TextBox 7"/>
          <p:cNvSpPr txBox="1"/>
          <p:nvPr/>
        </p:nvSpPr>
        <p:spPr>
          <a:xfrm>
            <a:off x="7095330" y="3721950"/>
            <a:ext cx="3914460" cy="984885"/>
          </a:xfrm>
          <a:prstGeom prst="rect">
            <a:avLst/>
          </a:prstGeom>
          <a:noFill/>
        </p:spPr>
        <p:txBody>
          <a:bodyPr wrap="square" rtlCol="0">
            <a:spAutoFit/>
          </a:bodyPr>
          <a:lstStyle/>
          <a:p>
            <a:pPr defTabSz="609576">
              <a:defRPr/>
            </a:pPr>
            <a:r>
              <a:rPr lang="en-US" sz="2900" i="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“How am I making life better for them?”</a:t>
            </a:r>
          </a:p>
        </p:txBody>
      </p:sp>
      <p:sp>
        <p:nvSpPr>
          <p:cNvPr id="9" name="TextBox 8"/>
          <p:cNvSpPr txBox="1"/>
          <p:nvPr/>
        </p:nvSpPr>
        <p:spPr>
          <a:xfrm>
            <a:off x="7095331" y="2364252"/>
            <a:ext cx="3993401" cy="538609"/>
          </a:xfrm>
          <a:prstGeom prst="rect">
            <a:avLst/>
          </a:prstGeom>
          <a:noFill/>
        </p:spPr>
        <p:txBody>
          <a:bodyPr wrap="none" rtlCol="0">
            <a:spAutoFit/>
          </a:bodyPr>
          <a:lstStyle/>
          <a:p>
            <a:pPr defTabSz="609576">
              <a:defRPr/>
            </a:pPr>
            <a:r>
              <a:rPr lang="en-US" sz="2900" i="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“Who is my customer?”</a:t>
            </a:r>
          </a:p>
        </p:txBody>
      </p:sp>
    </p:spTree>
    <p:extLst>
      <p:ext uri="{BB962C8B-B14F-4D97-AF65-F5344CB8AC3E}">
        <p14:creationId xmlns:p14="http://schemas.microsoft.com/office/powerpoint/2010/main" val="25998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0716" y="210710"/>
            <a:ext cx="13333432" cy="6647290"/>
          </a:xfrm>
          <a:prstGeom prst="rect">
            <a:avLst/>
          </a:prstGeom>
        </p:spPr>
      </p:pic>
    </p:spTree>
    <p:extLst>
      <p:ext uri="{BB962C8B-B14F-4D97-AF65-F5344CB8AC3E}">
        <p14:creationId xmlns:p14="http://schemas.microsoft.com/office/powerpoint/2010/main" val="4187204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6196" y="919717"/>
            <a:ext cx="10579608" cy="5247168"/>
          </a:xfrm>
          <a:prstGeom prst="rect">
            <a:avLst/>
          </a:prstGeom>
        </p:spPr>
      </p:pic>
      <p:sp>
        <p:nvSpPr>
          <p:cNvPr id="2" name="Title 1"/>
          <p:cNvSpPr>
            <a:spLocks noGrp="1"/>
          </p:cNvSpPr>
          <p:nvPr>
            <p:ph type="title"/>
          </p:nvPr>
        </p:nvSpPr>
        <p:spPr>
          <a:xfrm>
            <a:off x="553940" y="214685"/>
            <a:ext cx="10972800" cy="609601"/>
          </a:xfrm>
        </p:spPr>
        <p:txBody>
          <a:bodyPr>
            <a:normAutofit fontScale="90000"/>
          </a:bodyPr>
          <a:lstStyle/>
          <a:p>
            <a:r>
              <a:rPr lang="en-US" dirty="0"/>
              <a:t>Work Backwards</a:t>
            </a:r>
          </a:p>
        </p:txBody>
      </p:sp>
    </p:spTree>
    <p:extLst>
      <p:ext uri="{BB962C8B-B14F-4D97-AF65-F5344CB8AC3E}">
        <p14:creationId xmlns:p14="http://schemas.microsoft.com/office/powerpoint/2010/main" val="1724184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9365" y="943555"/>
            <a:ext cx="10582656" cy="5216005"/>
          </a:xfrm>
          <a:prstGeom prst="rect">
            <a:avLst/>
          </a:prstGeom>
        </p:spPr>
      </p:pic>
      <p:sp>
        <p:nvSpPr>
          <p:cNvPr id="2" name="Title 1"/>
          <p:cNvSpPr>
            <a:spLocks noGrp="1"/>
          </p:cNvSpPr>
          <p:nvPr>
            <p:ph type="title"/>
          </p:nvPr>
        </p:nvSpPr>
        <p:spPr>
          <a:xfrm>
            <a:off x="409221" y="230588"/>
            <a:ext cx="10972800" cy="609601"/>
          </a:xfrm>
        </p:spPr>
        <p:txBody>
          <a:bodyPr>
            <a:noAutofit/>
          </a:bodyPr>
          <a:lstStyle/>
          <a:p>
            <a:r>
              <a:rPr lang="en-US" sz="3600" dirty="0"/>
              <a:t>Work vigorously to earn and keep customer trust</a:t>
            </a:r>
          </a:p>
        </p:txBody>
      </p:sp>
    </p:spTree>
    <p:extLst>
      <p:ext uri="{BB962C8B-B14F-4D97-AF65-F5344CB8AC3E}">
        <p14:creationId xmlns:p14="http://schemas.microsoft.com/office/powerpoint/2010/main" val="251324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6282" y="926328"/>
            <a:ext cx="10585660" cy="5242560"/>
          </a:xfrm>
          <a:prstGeom prst="rect">
            <a:avLst/>
          </a:prstGeom>
        </p:spPr>
      </p:pic>
      <p:sp>
        <p:nvSpPr>
          <p:cNvPr id="2" name="Title 1"/>
          <p:cNvSpPr>
            <a:spLocks noGrp="1"/>
          </p:cNvSpPr>
          <p:nvPr>
            <p:ph type="title"/>
          </p:nvPr>
        </p:nvSpPr>
        <p:spPr>
          <a:xfrm>
            <a:off x="609600" y="276971"/>
            <a:ext cx="10972800" cy="609601"/>
          </a:xfrm>
        </p:spPr>
        <p:txBody>
          <a:bodyPr>
            <a:normAutofit fontScale="90000"/>
          </a:bodyPr>
          <a:lstStyle/>
          <a:p>
            <a:r>
              <a:rPr lang="en-US" dirty="0"/>
              <a:t>Competitor aware, customer obsessed!</a:t>
            </a:r>
          </a:p>
        </p:txBody>
      </p:sp>
    </p:spTree>
    <p:extLst>
      <p:ext uri="{BB962C8B-B14F-4D97-AF65-F5344CB8AC3E}">
        <p14:creationId xmlns:p14="http://schemas.microsoft.com/office/powerpoint/2010/main" val="212031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Ownership</a:t>
            </a:r>
          </a:p>
        </p:txBody>
      </p:sp>
      <p:sp>
        <p:nvSpPr>
          <p:cNvPr id="3" name="Text Placeholder 2"/>
          <p:cNvSpPr>
            <a:spLocks noGrp="1"/>
          </p:cNvSpPr>
          <p:nvPr>
            <p:ph idx="1"/>
          </p:nvPr>
        </p:nvSpPr>
        <p:spPr>
          <a:xfrm>
            <a:off x="609600" y="1711804"/>
            <a:ext cx="9154602" cy="4191000"/>
          </a:xfrm>
        </p:spPr>
        <p:txBody>
          <a:bodyPr>
            <a:normAutofit/>
          </a:bodyPr>
          <a:lstStyle/>
          <a:p>
            <a:r>
              <a:rPr lang="en-US" sz="3200" dirty="0"/>
              <a:t>Leaders are owners. They think long term and don’t sacrifice long-term value for short-term results. They act on behalf of the entire company, beyond just their own team. They never say “that’s not my job.”</a:t>
            </a:r>
          </a:p>
        </p:txBody>
      </p:sp>
    </p:spTree>
    <p:extLst>
      <p:ext uri="{BB962C8B-B14F-4D97-AF65-F5344CB8AC3E}">
        <p14:creationId xmlns:p14="http://schemas.microsoft.com/office/powerpoint/2010/main" val="156314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63"/>
          <a:stretch/>
        </p:blipFill>
        <p:spPr>
          <a:xfrm>
            <a:off x="795527" y="927133"/>
            <a:ext cx="10586493" cy="5241754"/>
          </a:xfrm>
          <a:prstGeom prst="rect">
            <a:avLst/>
          </a:prstGeom>
        </p:spPr>
      </p:pic>
      <p:sp>
        <p:nvSpPr>
          <p:cNvPr id="2" name="Title 1"/>
          <p:cNvSpPr>
            <a:spLocks noGrp="1"/>
          </p:cNvSpPr>
          <p:nvPr>
            <p:ph type="title"/>
          </p:nvPr>
        </p:nvSpPr>
        <p:spPr>
          <a:xfrm>
            <a:off x="522136" y="269826"/>
            <a:ext cx="10972800" cy="609601"/>
          </a:xfrm>
        </p:spPr>
        <p:txBody>
          <a:bodyPr>
            <a:normAutofit fontScale="90000"/>
          </a:bodyPr>
          <a:lstStyle/>
          <a:p>
            <a:r>
              <a:rPr lang="en-US" dirty="0"/>
              <a:t>Be an owner</a:t>
            </a:r>
          </a:p>
        </p:txBody>
      </p:sp>
    </p:spTree>
    <p:extLst>
      <p:ext uri="{BB962C8B-B14F-4D97-AF65-F5344CB8AC3E}">
        <p14:creationId xmlns:p14="http://schemas.microsoft.com/office/powerpoint/2010/main" val="130934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5528" y="927132"/>
            <a:ext cx="10581895" cy="5235129"/>
          </a:xfrm>
          <a:prstGeom prst="rect">
            <a:avLst/>
          </a:prstGeom>
        </p:spPr>
      </p:pic>
      <p:sp>
        <p:nvSpPr>
          <p:cNvPr id="2" name="Title 1"/>
          <p:cNvSpPr>
            <a:spLocks noGrp="1"/>
          </p:cNvSpPr>
          <p:nvPr>
            <p:ph type="title"/>
          </p:nvPr>
        </p:nvSpPr>
        <p:spPr>
          <a:xfrm>
            <a:off x="600075" y="238539"/>
            <a:ext cx="10972800" cy="609601"/>
          </a:xfrm>
        </p:spPr>
        <p:txBody>
          <a:bodyPr>
            <a:normAutofit fontScale="90000"/>
          </a:bodyPr>
          <a:lstStyle/>
          <a:p>
            <a:r>
              <a:rPr lang="en-US" dirty="0"/>
              <a:t>Think long term</a:t>
            </a:r>
          </a:p>
        </p:txBody>
      </p:sp>
    </p:spTree>
    <p:extLst>
      <p:ext uri="{BB962C8B-B14F-4D97-AF65-F5344CB8AC3E}">
        <p14:creationId xmlns:p14="http://schemas.microsoft.com/office/powerpoint/2010/main" val="419960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63"/>
          <a:stretch/>
        </p:blipFill>
        <p:spPr>
          <a:xfrm>
            <a:off x="795527" y="927133"/>
            <a:ext cx="10594317" cy="5268260"/>
          </a:xfrm>
          <a:prstGeom prst="rect">
            <a:avLst/>
          </a:prstGeom>
        </p:spPr>
      </p:pic>
      <p:sp>
        <p:nvSpPr>
          <p:cNvPr id="2" name="Title 1"/>
          <p:cNvSpPr>
            <a:spLocks noGrp="1"/>
          </p:cNvSpPr>
          <p:nvPr>
            <p:ph type="title"/>
          </p:nvPr>
        </p:nvSpPr>
        <p:spPr>
          <a:xfrm>
            <a:off x="606285" y="215153"/>
            <a:ext cx="10972800" cy="609601"/>
          </a:xfrm>
        </p:spPr>
        <p:txBody>
          <a:bodyPr>
            <a:normAutofit fontScale="90000"/>
          </a:bodyPr>
          <a:lstStyle/>
          <a:p>
            <a:r>
              <a:rPr lang="en-US" dirty="0"/>
              <a:t>Act on behalf of the entire company</a:t>
            </a:r>
          </a:p>
        </p:txBody>
      </p:sp>
    </p:spTree>
    <p:extLst>
      <p:ext uri="{BB962C8B-B14F-4D97-AF65-F5344CB8AC3E}">
        <p14:creationId xmlns:p14="http://schemas.microsoft.com/office/powerpoint/2010/main" val="389522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5528" y="927133"/>
            <a:ext cx="10581895" cy="5225733"/>
          </a:xfrm>
          <a:prstGeom prst="rect">
            <a:avLst/>
          </a:prstGeom>
        </p:spPr>
      </p:pic>
      <p:sp>
        <p:nvSpPr>
          <p:cNvPr id="2" name="Title 1"/>
          <p:cNvSpPr>
            <a:spLocks noGrp="1"/>
          </p:cNvSpPr>
          <p:nvPr>
            <p:ph type="title"/>
          </p:nvPr>
        </p:nvSpPr>
        <p:spPr>
          <a:xfrm>
            <a:off x="609600" y="221130"/>
            <a:ext cx="10972800" cy="609601"/>
          </a:xfrm>
        </p:spPr>
        <p:txBody>
          <a:bodyPr>
            <a:normAutofit fontScale="90000"/>
          </a:bodyPr>
          <a:lstStyle/>
          <a:p>
            <a:r>
              <a:rPr lang="en-US" dirty="0"/>
              <a:t>Never say, “That’s not my job”</a:t>
            </a:r>
          </a:p>
        </p:txBody>
      </p:sp>
    </p:spTree>
    <p:extLst>
      <p:ext uri="{BB962C8B-B14F-4D97-AF65-F5344CB8AC3E}">
        <p14:creationId xmlns:p14="http://schemas.microsoft.com/office/powerpoint/2010/main" val="2323892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838E4-BD93-3F41-894D-C133848F2E16}"/>
              </a:ext>
            </a:extLst>
          </p:cNvPr>
          <p:cNvSpPr>
            <a:spLocks noGrp="1"/>
          </p:cNvSpPr>
          <p:nvPr>
            <p:ph type="title"/>
          </p:nvPr>
        </p:nvSpPr>
        <p:spPr/>
        <p:txBody>
          <a:bodyPr>
            <a:normAutofit fontScale="90000"/>
          </a:bodyPr>
          <a:lstStyle/>
          <a:p>
            <a:r>
              <a:rPr lang="en-US" dirty="0"/>
              <a:t>Invent and Simplify</a:t>
            </a:r>
          </a:p>
        </p:txBody>
      </p:sp>
      <p:sp>
        <p:nvSpPr>
          <p:cNvPr id="7" name="Text Placeholder 6">
            <a:extLst>
              <a:ext uri="{FF2B5EF4-FFF2-40B4-BE49-F238E27FC236}">
                <a16:creationId xmlns:a16="http://schemas.microsoft.com/office/drawing/2014/main" id="{FDD84FA9-8077-2041-A47C-2F55210A91AF}"/>
              </a:ext>
            </a:extLst>
          </p:cNvPr>
          <p:cNvSpPr>
            <a:spLocks noGrp="1"/>
          </p:cNvSpPr>
          <p:nvPr>
            <p:ph idx="1"/>
          </p:nvPr>
        </p:nvSpPr>
        <p:spPr>
          <a:xfrm>
            <a:off x="609600" y="1711804"/>
            <a:ext cx="9000565" cy="4191000"/>
          </a:xfrm>
          <a:noFill/>
        </p:spPr>
        <p:txBody>
          <a:bodyPr>
            <a:normAutofit/>
          </a:bodyPr>
          <a:lstStyle/>
          <a:p>
            <a:r>
              <a:rPr lang="en-US" dirty="0"/>
              <a:t>Leaders expect and require innovation and invention from their teams and always find ways to simplify. They are externally aware, look for new ideas from everywhere, and are not limited by “not invented here”. </a:t>
            </a:r>
            <a:r>
              <a:rPr lang="en-US" b="1" dirty="0"/>
              <a:t>As we do new things, we accept that we may be misunderstood for long periods of time.</a:t>
            </a:r>
          </a:p>
        </p:txBody>
      </p:sp>
    </p:spTree>
    <p:extLst>
      <p:ext uri="{BB962C8B-B14F-4D97-AF65-F5344CB8AC3E}">
        <p14:creationId xmlns:p14="http://schemas.microsoft.com/office/powerpoint/2010/main" val="4202586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499061" y="810442"/>
            <a:ext cx="5193878" cy="5265420"/>
            <a:chOff x="3953438" y="440902"/>
            <a:chExt cx="6723529" cy="681614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3438" y="440902"/>
              <a:ext cx="6723529" cy="6816140"/>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3163" y="2127427"/>
              <a:ext cx="3152798" cy="3962429"/>
            </a:xfrm>
            <a:prstGeom prst="rect">
              <a:avLst/>
            </a:prstGeom>
          </p:spPr>
        </p:pic>
      </p:grpSp>
    </p:spTree>
    <p:extLst>
      <p:ext uri="{BB962C8B-B14F-4D97-AF65-F5344CB8AC3E}">
        <p14:creationId xmlns:p14="http://schemas.microsoft.com/office/powerpoint/2010/main" val="110523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602" y="683991"/>
            <a:ext cx="3495844" cy="1923879"/>
          </a:xfrm>
          <a:prstGeom prst="rect">
            <a:avLst/>
          </a:prstGeom>
          <a:solidFill>
            <a:schemeClr val="bg1">
              <a:lumMod val="25000"/>
              <a:lumOff val="75000"/>
            </a:schemeClr>
          </a:solidFill>
        </p:spPr>
      </p:pic>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32424" y="3294588"/>
            <a:ext cx="3506099" cy="1972943"/>
          </a:xfrm>
          <a:prstGeom prst="rect">
            <a:avLst/>
          </a:prstGeom>
        </p:spPr>
      </p:pic>
      <p:sp>
        <p:nvSpPr>
          <p:cNvPr id="6" name="Text Placeholder 5"/>
          <p:cNvSpPr>
            <a:spLocks noGrp="1"/>
          </p:cNvSpPr>
          <p:nvPr>
            <p:ph type="body" sz="half" idx="2"/>
          </p:nvPr>
        </p:nvSpPr>
        <p:spPr>
          <a:xfrm>
            <a:off x="755859" y="2624223"/>
            <a:ext cx="2565400" cy="454587"/>
          </a:xfrm>
        </p:spPr>
        <p:txBody>
          <a:bodyPr/>
          <a:lstStyle/>
          <a:p>
            <a:r>
              <a:rPr lang="en-US" sz="2400" b="1" dirty="0">
                <a:solidFill>
                  <a:schemeClr val="tx1"/>
                </a:solidFill>
              </a:rPr>
              <a:t>E-commerce</a:t>
            </a:r>
            <a:endParaRPr lang="en-US" sz="2400" b="1" dirty="0">
              <a:solidFill>
                <a:schemeClr val="bg1"/>
              </a:solidFill>
            </a:endParaRPr>
          </a:p>
        </p:txBody>
      </p:sp>
      <p:sp>
        <p:nvSpPr>
          <p:cNvPr id="8" name="Text Placeholder 7"/>
          <p:cNvSpPr>
            <a:spLocks noGrp="1"/>
          </p:cNvSpPr>
          <p:nvPr>
            <p:ph type="body" sz="half" idx="13"/>
          </p:nvPr>
        </p:nvSpPr>
        <p:spPr>
          <a:xfrm>
            <a:off x="9423644" y="2621297"/>
            <a:ext cx="1335723" cy="454587"/>
          </a:xfrm>
        </p:spPr>
        <p:txBody>
          <a:bodyPr/>
          <a:lstStyle/>
          <a:p>
            <a:r>
              <a:rPr lang="en-US" sz="2400" b="1" dirty="0">
                <a:solidFill>
                  <a:schemeClr val="tx1"/>
                </a:solidFill>
              </a:rPr>
              <a:t>Devices</a:t>
            </a:r>
          </a:p>
        </p:txBody>
      </p:sp>
      <p:sp>
        <p:nvSpPr>
          <p:cNvPr id="9" name="Text Placeholder 8"/>
          <p:cNvSpPr>
            <a:spLocks noGrp="1"/>
          </p:cNvSpPr>
          <p:nvPr>
            <p:ph type="body" sz="half" idx="15"/>
          </p:nvPr>
        </p:nvSpPr>
        <p:spPr>
          <a:xfrm>
            <a:off x="575732" y="5284853"/>
            <a:ext cx="2844555" cy="454587"/>
          </a:xfrm>
        </p:spPr>
        <p:txBody>
          <a:bodyPr/>
          <a:lstStyle/>
          <a:p>
            <a:r>
              <a:rPr lang="en-US" sz="2400" b="1" dirty="0">
                <a:solidFill>
                  <a:schemeClr val="tx1"/>
                </a:solidFill>
              </a:rPr>
              <a:t>Streaming Content</a:t>
            </a:r>
          </a:p>
        </p:txBody>
      </p:sp>
      <p:sp>
        <p:nvSpPr>
          <p:cNvPr id="10" name="Text Placeholder 9"/>
          <p:cNvSpPr>
            <a:spLocks noGrp="1"/>
          </p:cNvSpPr>
          <p:nvPr>
            <p:ph type="body" sz="half" idx="17"/>
          </p:nvPr>
        </p:nvSpPr>
        <p:spPr/>
        <p:txBody>
          <a:bodyPr/>
          <a:lstStyle/>
          <a:p>
            <a:r>
              <a:rPr lang="en-US" sz="2400" b="1" dirty="0">
                <a:solidFill>
                  <a:schemeClr val="tx1"/>
                </a:solidFill>
              </a:rPr>
              <a:t>Consumables</a:t>
            </a:r>
          </a:p>
        </p:txBody>
      </p:sp>
      <p:sp>
        <p:nvSpPr>
          <p:cNvPr id="11" name="Text Placeholder 10"/>
          <p:cNvSpPr>
            <a:spLocks noGrp="1"/>
          </p:cNvSpPr>
          <p:nvPr>
            <p:ph type="body" sz="half" idx="19"/>
          </p:nvPr>
        </p:nvSpPr>
        <p:spPr>
          <a:xfrm>
            <a:off x="8680427" y="5284853"/>
            <a:ext cx="2565400" cy="454587"/>
          </a:xfrm>
        </p:spPr>
        <p:txBody>
          <a:bodyPr/>
          <a:lstStyle/>
          <a:p>
            <a:r>
              <a:rPr lang="en-US" sz="2400" b="1" dirty="0">
                <a:solidFill>
                  <a:schemeClr val="tx1"/>
                </a:solidFill>
              </a:rPr>
              <a:t>Drone Delivery</a:t>
            </a:r>
          </a:p>
        </p:txBody>
      </p:sp>
      <p:pic>
        <p:nvPicPr>
          <p:cNvPr id="7" name="Picture 6">
            <a:extLst>
              <a:ext uri="{FF2B5EF4-FFF2-40B4-BE49-F238E27FC236}">
                <a16:creationId xmlns:a16="http://schemas.microsoft.com/office/drawing/2014/main" id="{5EF77236-FCA2-44A6-A464-20DB462AD7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31609" y="3288210"/>
            <a:ext cx="3733339" cy="1963043"/>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1885" y="2628136"/>
            <a:ext cx="999787" cy="638325"/>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33873" y="3343899"/>
            <a:ext cx="1001568" cy="696484"/>
          </a:xfrm>
          <a:prstGeom prst="rect">
            <a:avLst/>
          </a:prstGeom>
        </p:spPr>
      </p:pic>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96506" y="682702"/>
            <a:ext cx="3810761" cy="1945435"/>
          </a:xfrm>
          <a:prstGeom prst="rect">
            <a:avLst/>
          </a:prstGeom>
        </p:spPr>
      </p:pic>
      <p:pic>
        <p:nvPicPr>
          <p:cNvPr id="27" name="Picture 2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4112" y="3288211"/>
            <a:ext cx="3480255" cy="1996644"/>
          </a:xfrm>
          <a:prstGeom prst="rect">
            <a:avLst/>
          </a:prstGeom>
        </p:spPr>
      </p:pic>
      <p:pic>
        <p:nvPicPr>
          <p:cNvPr id="31" name="Picture 3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220309" y="681267"/>
            <a:ext cx="3480255" cy="1946868"/>
          </a:xfrm>
          <a:prstGeom prst="rect">
            <a:avLst/>
          </a:prstGeom>
        </p:spPr>
      </p:pic>
    </p:spTree>
    <p:extLst>
      <p:ext uri="{BB962C8B-B14F-4D97-AF65-F5344CB8AC3E}">
        <p14:creationId xmlns:p14="http://schemas.microsoft.com/office/powerpoint/2010/main" val="410948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8553" y="796290"/>
            <a:ext cx="5614896" cy="5265420"/>
          </a:xfrm>
          <a:prstGeom prst="rect">
            <a:avLst/>
          </a:prstGeom>
        </p:spPr>
      </p:pic>
      <p:pic>
        <p:nvPicPr>
          <p:cNvPr id="3" name="Picture 2"/>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3288553" y="801733"/>
            <a:ext cx="5614896" cy="5265420"/>
          </a:xfrm>
          <a:prstGeom prst="rect">
            <a:avLst/>
          </a:prstGeom>
        </p:spPr>
      </p:pic>
      <p:sp>
        <p:nvSpPr>
          <p:cNvPr id="4" name="TextBox 3"/>
          <p:cNvSpPr txBox="1"/>
          <p:nvPr/>
        </p:nvSpPr>
        <p:spPr>
          <a:xfrm>
            <a:off x="1357994" y="2382561"/>
            <a:ext cx="9476014" cy="2092881"/>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304800" tIns="304800" rIns="304800" bIns="304800" rtlCol="0">
            <a:spAutoFit/>
          </a:bodyPr>
          <a:lstStyle/>
          <a:p>
            <a:pPr defTabSz="609561">
              <a:defRPr/>
            </a:pPr>
            <a:r>
              <a:rPr lang="en-US" sz="24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“If the size of your failures isn’t growing, you’re not going to be inventing at a size that can actually move the needle. A single big winning bet can more than cover the cost of many losers.”</a:t>
            </a:r>
          </a:p>
          <a:p>
            <a:pPr defTabSz="609561">
              <a:defRPr/>
            </a:pPr>
            <a:r>
              <a:rPr lang="en-US" sz="240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                          -Jeff Bezos, 2018 Amazon Letter to Shareholders</a:t>
            </a:r>
          </a:p>
        </p:txBody>
      </p:sp>
    </p:spTree>
    <p:extLst>
      <p:ext uri="{BB962C8B-B14F-4D97-AF65-F5344CB8AC3E}">
        <p14:creationId xmlns:p14="http://schemas.microsoft.com/office/powerpoint/2010/main" val="21174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2146" y="796290"/>
            <a:ext cx="5975183" cy="5265420"/>
          </a:xfrm>
          <a:prstGeom prst="rect">
            <a:avLst/>
          </a:prstGeom>
        </p:spPr>
      </p:pic>
    </p:spTree>
    <p:extLst>
      <p:ext uri="{BB962C8B-B14F-4D97-AF65-F5344CB8AC3E}">
        <p14:creationId xmlns:p14="http://schemas.microsoft.com/office/powerpoint/2010/main" val="46797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
          <p:cNvSpPr txBox="1">
            <a:spLocks/>
          </p:cNvSpPr>
          <p:nvPr/>
        </p:nvSpPr>
        <p:spPr>
          <a:xfrm>
            <a:off x="460678" y="579874"/>
            <a:ext cx="11182683" cy="1470025"/>
          </a:xfrm>
          <a:prstGeom prst="rect">
            <a:avLst/>
          </a:prstGeom>
        </p:spPr>
        <p:txBody>
          <a:bodyPr vert="horz" lIns="0" tIns="60959" rIns="121917" bIns="60959" rtlCol="0" anchor="ctr">
            <a:noAutofit/>
          </a:bodyPr>
          <a:lstStyle>
            <a:lvl1pPr algn="l" defTabSz="609585" rtl="0" eaLnBrk="1" latinLnBrk="0" hangingPunct="1">
              <a:spcBef>
                <a:spcPct val="0"/>
              </a:spcBef>
              <a:buNone/>
              <a:defRPr sz="3273" b="0" i="0" kern="1200" spc="0">
                <a:solidFill>
                  <a:schemeClr val="accent5"/>
                </a:solidFill>
                <a:latin typeface="Arial" charset="0"/>
                <a:ea typeface="+mj-ea"/>
                <a:cs typeface="Arial" charset="0"/>
              </a:defRPr>
            </a:lvl1pPr>
          </a:lstStyle>
          <a:p>
            <a:pPr defTabSz="609546">
              <a:defRPr/>
            </a:pPr>
            <a:endParaRPr lang="en-US" sz="4400" b="1">
              <a:solidFill>
                <a:srgbClr val="FFFFFF"/>
              </a:solidFill>
              <a:latin typeface="Arial Bold"/>
            </a:endParaRPr>
          </a:p>
        </p:txBody>
      </p:sp>
      <p:sp>
        <p:nvSpPr>
          <p:cNvPr id="3" name="Title 2">
            <a:extLst>
              <a:ext uri="{FF2B5EF4-FFF2-40B4-BE49-F238E27FC236}">
                <a16:creationId xmlns:a16="http://schemas.microsoft.com/office/drawing/2014/main" id="{D4C10A6F-F23E-4CE7-B4B6-1EF60A43F711}"/>
              </a:ext>
            </a:extLst>
          </p:cNvPr>
          <p:cNvSpPr>
            <a:spLocks noGrp="1"/>
          </p:cNvSpPr>
          <p:nvPr>
            <p:ph type="title"/>
          </p:nvPr>
        </p:nvSpPr>
        <p:spPr>
          <a:xfrm>
            <a:off x="6478357" y="1427481"/>
            <a:ext cx="5410387" cy="1126334"/>
          </a:xfrm>
        </p:spPr>
        <p:txBody>
          <a:bodyPr wrap="square">
            <a:spAutoFit/>
          </a:bodyPr>
          <a:lstStyle/>
          <a:p>
            <a:r>
              <a:rPr lang="en-US" sz="3733" dirty="0"/>
              <a:t>Working Backwards </a:t>
            </a:r>
            <a:br>
              <a:rPr lang="en-US" sz="3733" dirty="0"/>
            </a:br>
            <a:r>
              <a:rPr lang="en-US" sz="3733" dirty="0"/>
              <a:t>is a process</a:t>
            </a:r>
          </a:p>
        </p:txBody>
      </p:sp>
      <p:sp>
        <p:nvSpPr>
          <p:cNvPr id="33" name="Textplatzhalter 32"/>
          <p:cNvSpPr>
            <a:spLocks noGrp="1"/>
          </p:cNvSpPr>
          <p:nvPr>
            <p:ph type="body" sz="quarter" idx="4294967295"/>
          </p:nvPr>
        </p:nvSpPr>
        <p:spPr>
          <a:xfrm>
            <a:off x="2" y="4641853"/>
            <a:ext cx="2199217" cy="349249"/>
          </a:xfrm>
        </p:spPr>
        <p:txBody>
          <a:bodyPr>
            <a:normAutofit fontScale="77500" lnSpcReduction="20000"/>
          </a:bodyPr>
          <a:lstStyle/>
          <a:p>
            <a:r>
              <a:rPr lang="de-DE"/>
              <a:t> </a:t>
            </a:r>
          </a:p>
        </p:txBody>
      </p:sp>
      <p:sp>
        <p:nvSpPr>
          <p:cNvPr id="7" name="Titel 4"/>
          <p:cNvSpPr txBox="1">
            <a:spLocks/>
          </p:cNvSpPr>
          <p:nvPr/>
        </p:nvSpPr>
        <p:spPr>
          <a:xfrm>
            <a:off x="224085" y="-85848"/>
            <a:ext cx="598876" cy="1143000"/>
          </a:xfrm>
          <a:prstGeom prst="rect">
            <a:avLst/>
          </a:prstGeom>
        </p:spPr>
        <p:txBody>
          <a:bodyPr vert="horz" lIns="0" tIns="60959" rIns="121917" bIns="60959" rtlCol="0" anchor="ctr">
            <a:normAutofit/>
          </a:bodyPr>
          <a:lstStyle>
            <a:lvl1pPr algn="l" defTabSz="609585" rtl="0" eaLnBrk="1" latinLnBrk="0" hangingPunct="1">
              <a:spcBef>
                <a:spcPct val="0"/>
              </a:spcBef>
              <a:buNone/>
              <a:defRPr sz="2800" b="0" i="0" kern="1200" spc="0">
                <a:solidFill>
                  <a:schemeClr val="accent5"/>
                </a:solidFill>
                <a:latin typeface="Arial" charset="0"/>
                <a:ea typeface="+mj-ea"/>
                <a:cs typeface="Arial" charset="0"/>
              </a:defRPr>
            </a:lvl1pPr>
          </a:lstStyle>
          <a:p>
            <a:pPr defTabSz="609546">
              <a:defRPr/>
            </a:pPr>
            <a:endParaRPr lang="de-DE" b="1">
              <a:solidFill>
                <a:srgbClr val="FFFFFF"/>
              </a:solidFill>
            </a:endParaRPr>
          </a:p>
        </p:txBody>
      </p:sp>
      <p:sp>
        <p:nvSpPr>
          <p:cNvPr id="4" name="TextBox 3">
            <a:extLst>
              <a:ext uri="{FF2B5EF4-FFF2-40B4-BE49-F238E27FC236}">
                <a16:creationId xmlns:a16="http://schemas.microsoft.com/office/drawing/2014/main" id="{934FE1BF-4040-42B1-B336-942A424FD77A}"/>
              </a:ext>
            </a:extLst>
          </p:cNvPr>
          <p:cNvSpPr txBox="1"/>
          <p:nvPr/>
        </p:nvSpPr>
        <p:spPr>
          <a:xfrm>
            <a:off x="6437375" y="3003817"/>
            <a:ext cx="4516668" cy="1231299"/>
          </a:xfrm>
          <a:prstGeom prst="rect">
            <a:avLst/>
          </a:prstGeom>
        </p:spPr>
        <p:txBody>
          <a:bodyPr vert="horz" wrap="square" lIns="0" tIns="0" rIns="0" bIns="0" rtlCol="0" anchor="t">
            <a:spAutoFit/>
          </a:bodyPr>
          <a:lstStyle>
            <a:lvl1pPr indent="0">
              <a:spcBef>
                <a:spcPct val="20000"/>
              </a:spcBef>
              <a:buFontTx/>
              <a:buNone/>
              <a:defRPr sz="2400" b="0" i="0" baseline="0">
                <a:solidFill>
                  <a:srgbClr val="192850"/>
                </a:solidFill>
                <a:latin typeface="Amazon Ember" panose="02000000000000000000" pitchFamily="2" charset="0"/>
                <a:ea typeface="Amazon Ember" panose="02000000000000000000" pitchFamily="2" charset="0"/>
                <a:cs typeface="Amazon Ember Light"/>
              </a:defRPr>
            </a:lvl1pPr>
            <a:lvl2pPr marL="742950" indent="-285750">
              <a:spcBef>
                <a:spcPct val="20000"/>
              </a:spcBef>
              <a:buFont typeface="Arial"/>
              <a:buChar char="•"/>
              <a:defRPr sz="2000" b="0" i="0">
                <a:solidFill>
                  <a:srgbClr val="192850"/>
                </a:solidFill>
                <a:latin typeface="Amazon Ember" panose="02000000000000000000" pitchFamily="2" charset="0"/>
                <a:ea typeface="Amazon Ember" panose="02000000000000000000" pitchFamily="2" charset="0"/>
                <a:cs typeface="Amazon Ember" panose="02000000000000000000" pitchFamily="2" charset="0"/>
              </a:defRPr>
            </a:lvl2pPr>
            <a:lvl3pPr marL="1143000" indent="-228600">
              <a:spcBef>
                <a:spcPct val="20000"/>
              </a:spcBef>
              <a:buFont typeface="Arial"/>
              <a:buChar char="•"/>
              <a:defRPr b="0" i="0">
                <a:solidFill>
                  <a:srgbClr val="192850"/>
                </a:solidFill>
                <a:latin typeface="Amazon Ember" panose="02000000000000000000" pitchFamily="2" charset="0"/>
                <a:ea typeface="Amazon Ember" panose="02000000000000000000" pitchFamily="2" charset="0"/>
                <a:cs typeface="Amazon Ember" panose="02000000000000000000" pitchFamily="2" charset="0"/>
              </a:defRPr>
            </a:lvl3pPr>
            <a:lvl4pPr marL="1600200" indent="-228600">
              <a:spcBef>
                <a:spcPct val="20000"/>
              </a:spcBef>
              <a:buFont typeface="Arial"/>
              <a:buChar char="–"/>
              <a:defRPr sz="1600" b="0" i="0">
                <a:solidFill>
                  <a:srgbClr val="192850"/>
                </a:solidFill>
                <a:latin typeface="Amazon Ember" panose="02000000000000000000" pitchFamily="2" charset="0"/>
                <a:ea typeface="Amazon Ember" panose="02000000000000000000" pitchFamily="2" charset="0"/>
                <a:cs typeface="Amazon Ember" panose="02000000000000000000" pitchFamily="2" charset="0"/>
              </a:defRPr>
            </a:lvl4pPr>
            <a:lvl5pPr marL="2057400" indent="-228600">
              <a:spcBef>
                <a:spcPct val="20000"/>
              </a:spcBef>
              <a:buFont typeface="Arial"/>
              <a:buChar char="»"/>
              <a:defRPr sz="1600" b="0" i="0">
                <a:solidFill>
                  <a:srgbClr val="192850"/>
                </a:solidFill>
                <a:latin typeface="Amazon Ember" panose="02000000000000000000" pitchFamily="2" charset="0"/>
                <a:ea typeface="Amazon Ember" panose="02000000000000000000" pitchFamily="2" charset="0"/>
                <a:cs typeface="Amazon Ember" panose="02000000000000000000" pitchFamily="2"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54507" defTabSz="609576">
              <a:spcBef>
                <a:spcPts val="0"/>
              </a:spcBef>
              <a:defRPr/>
            </a:pPr>
            <a:r>
              <a:rPr lang="en-US" sz="2667"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Use it to get clarity, not to document what you’ve already decided to do</a:t>
            </a:r>
          </a:p>
        </p:txBody>
      </p:sp>
      <p:grpSp>
        <p:nvGrpSpPr>
          <p:cNvPr id="11" name="Group 10"/>
          <p:cNvGrpSpPr/>
          <p:nvPr/>
        </p:nvGrpSpPr>
        <p:grpSpPr>
          <a:xfrm>
            <a:off x="1" y="0"/>
            <a:ext cx="5647765" cy="6858000"/>
            <a:chOff x="6094541" y="2776"/>
            <a:chExt cx="6097460" cy="6855224"/>
          </a:xfrm>
        </p:grpSpPr>
        <p:sp>
          <p:nvSpPr>
            <p:cNvPr id="12" name="Rectangle"/>
            <p:cNvSpPr/>
            <p:nvPr/>
          </p:nvSpPr>
          <p:spPr>
            <a:xfrm>
              <a:off x="6094541" y="2776"/>
              <a:ext cx="6097460" cy="6855224"/>
            </a:xfrm>
            <a:prstGeom prst="rect">
              <a:avLst/>
            </a:prstGeom>
            <a:solidFill>
              <a:srgbClr val="191919">
                <a:alpha val="90000"/>
              </a:srgbClr>
            </a:solidFill>
            <a:ln w="12700">
              <a:miter lim="400000"/>
            </a:ln>
          </p:spPr>
          <p:txBody>
            <a:bodyPr lIns="81279" rIns="81279" anchor="ctr"/>
            <a:lstStyle/>
            <a:p>
              <a:pPr defTabSz="812727" hangingPunct="0">
                <a:defRPr>
                  <a:solidFill>
                    <a:srgbClr val="191919"/>
                  </a:solidFill>
                </a:defRPr>
              </a:pPr>
              <a:endParaRPr sz="3200" kern="0">
                <a:solidFill>
                  <a:srgbClr val="191919"/>
                </a:solidFill>
                <a:latin typeface="Arial"/>
                <a:cs typeface="Arial"/>
                <a:sym typeface="Arial"/>
              </a:endParaRPr>
            </a:p>
          </p:txBody>
        </p:sp>
        <p:pic>
          <p:nvPicPr>
            <p:cNvPr id="13" name="Picture 12"/>
            <p:cNvPicPr>
              <a:picLocks noChangeAspect="1"/>
            </p:cNvPicPr>
            <p:nvPr/>
          </p:nvPicPr>
          <p:blipFill>
            <a:blip r:embed="rId3"/>
            <a:stretch>
              <a:fillRect/>
            </a:stretch>
          </p:blipFill>
          <p:spPr>
            <a:xfrm>
              <a:off x="9603262" y="5007510"/>
              <a:ext cx="911981" cy="911981"/>
            </a:xfrm>
            <a:prstGeom prst="rect">
              <a:avLst/>
            </a:prstGeom>
          </p:spPr>
        </p:pic>
        <p:pic>
          <p:nvPicPr>
            <p:cNvPr id="14" name="Picture 13"/>
            <p:cNvPicPr>
              <a:picLocks noChangeAspect="1"/>
            </p:cNvPicPr>
            <p:nvPr/>
          </p:nvPicPr>
          <p:blipFill>
            <a:blip r:embed="rId4"/>
            <a:stretch>
              <a:fillRect/>
            </a:stretch>
          </p:blipFill>
          <p:spPr>
            <a:xfrm>
              <a:off x="7826829" y="3183648"/>
              <a:ext cx="1016000" cy="1083733"/>
            </a:xfrm>
            <a:prstGeom prst="rect">
              <a:avLst/>
            </a:prstGeom>
          </p:spPr>
        </p:pic>
        <p:pic>
          <p:nvPicPr>
            <p:cNvPr id="15" name="Picture 14"/>
            <p:cNvPicPr>
              <a:picLocks noChangeAspect="1"/>
            </p:cNvPicPr>
            <p:nvPr/>
          </p:nvPicPr>
          <p:blipFill>
            <a:blip r:embed="rId5"/>
            <a:stretch>
              <a:fillRect/>
            </a:stretch>
          </p:blipFill>
          <p:spPr>
            <a:xfrm>
              <a:off x="9828572" y="1816027"/>
              <a:ext cx="1083733" cy="1083733"/>
            </a:xfrm>
            <a:prstGeom prst="rect">
              <a:avLst/>
            </a:prstGeom>
          </p:spPr>
        </p:pic>
        <p:pic>
          <p:nvPicPr>
            <p:cNvPr id="16" name="Picture 15"/>
            <p:cNvPicPr>
              <a:picLocks noChangeAspect="1"/>
            </p:cNvPicPr>
            <p:nvPr/>
          </p:nvPicPr>
          <p:blipFill>
            <a:blip r:embed="rId6"/>
            <a:stretch>
              <a:fillRect/>
            </a:stretch>
          </p:blipFill>
          <p:spPr>
            <a:xfrm>
              <a:off x="7759096" y="800027"/>
              <a:ext cx="1083733" cy="1016000"/>
            </a:xfrm>
            <a:prstGeom prst="rect">
              <a:avLst/>
            </a:prstGeom>
          </p:spPr>
        </p:pic>
        <p:sp>
          <p:nvSpPr>
            <p:cNvPr id="17" name="TextBox 16"/>
            <p:cNvSpPr txBox="1"/>
            <p:nvPr/>
          </p:nvSpPr>
          <p:spPr>
            <a:xfrm>
              <a:off x="7926505" y="5453469"/>
              <a:ext cx="1511408" cy="4921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defTabSz="812727" hangingPunct="0">
                <a:defRPr/>
              </a:pPr>
              <a:r>
                <a:rPr lang="en-US" sz="2133" kern="0">
                  <a:solidFill>
                    <a:srgbClr val="FFFFFF"/>
                  </a:solidFill>
                  <a:latin typeface="Arial"/>
                  <a:cs typeface="Arial"/>
                  <a:sym typeface="Arial"/>
                </a:rPr>
                <a:t>Customer</a:t>
              </a:r>
            </a:p>
          </p:txBody>
        </p:sp>
        <p:sp>
          <p:nvSpPr>
            <p:cNvPr id="18" name="TextBox 17"/>
            <p:cNvSpPr txBox="1"/>
            <p:nvPr/>
          </p:nvSpPr>
          <p:spPr>
            <a:xfrm>
              <a:off x="6404252" y="3283775"/>
              <a:ext cx="1308390" cy="82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algn="r" defTabSz="812727" hangingPunct="0">
                <a:defRPr/>
              </a:pPr>
              <a:r>
                <a:rPr lang="en-US" sz="2133" kern="0">
                  <a:solidFill>
                    <a:srgbClr val="FFFFFF"/>
                  </a:solidFill>
                  <a:latin typeface="Arial"/>
                  <a:cs typeface="Arial"/>
                  <a:sym typeface="Arial"/>
                </a:rPr>
                <a:t>Press Release</a:t>
              </a:r>
            </a:p>
          </p:txBody>
        </p:sp>
        <p:sp>
          <p:nvSpPr>
            <p:cNvPr id="19" name="TextBox 18"/>
            <p:cNvSpPr txBox="1"/>
            <p:nvPr/>
          </p:nvSpPr>
          <p:spPr>
            <a:xfrm>
              <a:off x="10992585" y="2417221"/>
              <a:ext cx="816443" cy="4921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defTabSz="812727" hangingPunct="0">
                <a:defRPr/>
              </a:pPr>
              <a:r>
                <a:rPr lang="en-US" sz="2133" kern="0">
                  <a:solidFill>
                    <a:srgbClr val="FFFFFF"/>
                  </a:solidFill>
                  <a:latin typeface="Arial"/>
                  <a:cs typeface="Arial"/>
                  <a:sym typeface="Arial"/>
                </a:rPr>
                <a:t>FAQ</a:t>
              </a:r>
            </a:p>
          </p:txBody>
        </p:sp>
        <p:sp>
          <p:nvSpPr>
            <p:cNvPr id="20" name="TextBox 19"/>
            <p:cNvSpPr txBox="1"/>
            <p:nvPr/>
          </p:nvSpPr>
          <p:spPr>
            <a:xfrm>
              <a:off x="6479399" y="874204"/>
              <a:ext cx="1233242" cy="4921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1279" tIns="81279" rIns="81279" bIns="81279" numCol="1" spcCol="38100" rtlCol="0" anchor="t">
              <a:spAutoFit/>
            </a:bodyPr>
            <a:lstStyle/>
            <a:p>
              <a:pPr algn="r" defTabSz="812727" hangingPunct="0">
                <a:defRPr/>
              </a:pPr>
              <a:r>
                <a:rPr lang="en-US" sz="2133" kern="0">
                  <a:solidFill>
                    <a:srgbClr val="FFFFFF"/>
                  </a:solidFill>
                  <a:latin typeface="Arial"/>
                  <a:cs typeface="Arial"/>
                  <a:sym typeface="Arial"/>
                </a:rPr>
                <a:t>Visuals</a:t>
              </a:r>
            </a:p>
          </p:txBody>
        </p:sp>
        <p:cxnSp>
          <p:nvCxnSpPr>
            <p:cNvPr id="21" name="Straight Arrow Connector 20"/>
            <p:cNvCxnSpPr/>
            <p:nvPr/>
          </p:nvCxnSpPr>
          <p:spPr>
            <a:xfrm flipH="1" flipV="1">
              <a:off x="9116330" y="4267382"/>
              <a:ext cx="486932" cy="486932"/>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2" name="Straight Arrow Connector 21"/>
            <p:cNvCxnSpPr/>
            <p:nvPr/>
          </p:nvCxnSpPr>
          <p:spPr>
            <a:xfrm flipV="1">
              <a:off x="9091815" y="2774798"/>
              <a:ext cx="535959" cy="486933"/>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3" name="Straight Arrow Connector 22"/>
            <p:cNvCxnSpPr/>
            <p:nvPr/>
          </p:nvCxnSpPr>
          <p:spPr>
            <a:xfrm flipH="1" flipV="1">
              <a:off x="9116330" y="1518014"/>
              <a:ext cx="486932" cy="486932"/>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773439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516517" y="521672"/>
            <a:ext cx="10972800" cy="609601"/>
          </a:xfrm>
        </p:spPr>
        <p:txBody>
          <a:bodyPr>
            <a:normAutofit fontScale="90000"/>
          </a:bodyPr>
          <a:lstStyle/>
          <a:p>
            <a:pPr defTabSz="914363">
              <a:defRPr/>
            </a:pPr>
            <a:r>
              <a:rPr lang="en-US" dirty="0">
                <a:latin typeface="+mn-lt"/>
              </a:rPr>
              <a:t>Working Backwards PR/FAQ</a:t>
            </a:r>
            <a:endParaRPr lang="en-US" sz="3733" dirty="0">
              <a:latin typeface="+mn-lt"/>
            </a:endParaRPr>
          </a:p>
        </p:txBody>
      </p:sp>
      <p:pic>
        <p:nvPicPr>
          <p:cNvPr id="12" name="Picture 11">
            <a:extLst>
              <a:ext uri="{FF2B5EF4-FFF2-40B4-BE49-F238E27FC236}">
                <a16:creationId xmlns:a16="http://schemas.microsoft.com/office/drawing/2014/main" id="{DCF11B6C-DCCF-470A-ABD8-C533AAAB29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053" y="1913420"/>
            <a:ext cx="4202738" cy="2879137"/>
          </a:xfrm>
          <a:prstGeom prst="rect">
            <a:avLst/>
          </a:prstGeom>
          <a:ln w="3175">
            <a:solidFill>
              <a:srgbClr val="232F3E"/>
            </a:solidFill>
          </a:ln>
          <a:effectLst>
            <a:outerShdw blurRad="88900" dist="38100" dir="2700000" algn="tl" rotWithShape="0">
              <a:prstClr val="black">
                <a:alpha val="21000"/>
              </a:prstClr>
            </a:outerShdw>
          </a:effectLst>
        </p:spPr>
      </p:pic>
      <p:sp>
        <p:nvSpPr>
          <p:cNvPr id="13" name="TextBox 12">
            <a:extLst>
              <a:ext uri="{FF2B5EF4-FFF2-40B4-BE49-F238E27FC236}">
                <a16:creationId xmlns:a16="http://schemas.microsoft.com/office/drawing/2014/main" id="{D2E7C582-DE0E-4B6A-A242-282898CE02CD}"/>
              </a:ext>
            </a:extLst>
          </p:cNvPr>
          <p:cNvSpPr txBox="1"/>
          <p:nvPr/>
        </p:nvSpPr>
        <p:spPr>
          <a:xfrm>
            <a:off x="995704" y="1422093"/>
            <a:ext cx="3111277" cy="461665"/>
          </a:xfrm>
          <a:prstGeom prst="rect">
            <a:avLst/>
          </a:prstGeom>
          <a:noFill/>
        </p:spPr>
        <p:txBody>
          <a:bodyPr wrap="square" rtlCol="0">
            <a:spAutoFit/>
          </a:bodyPr>
          <a:lstStyle/>
          <a:p>
            <a:pPr algn="ctr" defTabSz="609576">
              <a:defRPr/>
            </a:pPr>
            <a:r>
              <a:rPr lang="en-US" sz="2400" dirty="0">
                <a:solidFill>
                  <a:schemeClr val="bg1"/>
                </a:solidFill>
                <a:latin typeface="Arial" charset="0"/>
                <a:ea typeface="Arial" charset="0"/>
                <a:cs typeface="Arial" charset="0"/>
              </a:rPr>
              <a:t>Press Release</a:t>
            </a:r>
          </a:p>
        </p:txBody>
      </p:sp>
      <p:sp>
        <p:nvSpPr>
          <p:cNvPr id="14" name="TextBox 13">
            <a:extLst>
              <a:ext uri="{FF2B5EF4-FFF2-40B4-BE49-F238E27FC236}">
                <a16:creationId xmlns:a16="http://schemas.microsoft.com/office/drawing/2014/main" id="{9E0B51DB-5E77-4A93-876F-4CCED63B2E93}"/>
              </a:ext>
            </a:extLst>
          </p:cNvPr>
          <p:cNvSpPr txBox="1"/>
          <p:nvPr/>
        </p:nvSpPr>
        <p:spPr>
          <a:xfrm>
            <a:off x="5658428" y="1913420"/>
            <a:ext cx="1108167" cy="461665"/>
          </a:xfrm>
          <a:prstGeom prst="rect">
            <a:avLst/>
          </a:prstGeom>
          <a:noFill/>
        </p:spPr>
        <p:txBody>
          <a:bodyPr wrap="square" rtlCol="0">
            <a:spAutoFit/>
          </a:bodyPr>
          <a:lstStyle/>
          <a:p>
            <a:pPr algn="ctr" defTabSz="609576">
              <a:defRPr/>
            </a:pPr>
            <a:r>
              <a:rPr lang="en-US" sz="2400" dirty="0">
                <a:solidFill>
                  <a:schemeClr val="bg1"/>
                </a:solidFill>
                <a:latin typeface="Arial" charset="0"/>
                <a:ea typeface="Arial" charset="0"/>
                <a:cs typeface="Arial" charset="0"/>
              </a:rPr>
              <a:t>FAQ</a:t>
            </a:r>
          </a:p>
        </p:txBody>
      </p:sp>
      <p:sp>
        <p:nvSpPr>
          <p:cNvPr id="16" name="TextBox 15">
            <a:extLst>
              <a:ext uri="{FF2B5EF4-FFF2-40B4-BE49-F238E27FC236}">
                <a16:creationId xmlns:a16="http://schemas.microsoft.com/office/drawing/2014/main" id="{2C6BAA3C-25B5-4641-B7C4-D17376B793C9}"/>
              </a:ext>
            </a:extLst>
          </p:cNvPr>
          <p:cNvSpPr txBox="1"/>
          <p:nvPr/>
        </p:nvSpPr>
        <p:spPr>
          <a:xfrm>
            <a:off x="8539431" y="2440635"/>
            <a:ext cx="2310951" cy="461665"/>
          </a:xfrm>
          <a:prstGeom prst="rect">
            <a:avLst/>
          </a:prstGeom>
          <a:noFill/>
        </p:spPr>
        <p:txBody>
          <a:bodyPr wrap="square" rtlCol="0">
            <a:spAutoFit/>
          </a:bodyPr>
          <a:lstStyle/>
          <a:p>
            <a:pPr algn="ctr" defTabSz="609576">
              <a:defRPr/>
            </a:pPr>
            <a:r>
              <a:rPr lang="en-US" sz="2400" dirty="0">
                <a:solidFill>
                  <a:schemeClr val="bg1"/>
                </a:solidFill>
                <a:latin typeface="Arial" charset="0"/>
                <a:ea typeface="Arial" charset="0"/>
                <a:cs typeface="Arial" charset="0"/>
              </a:rPr>
              <a:t>Visuals</a:t>
            </a:r>
          </a:p>
        </p:txBody>
      </p:sp>
      <p:pic>
        <p:nvPicPr>
          <p:cNvPr id="17" name="Picture 16">
            <a:extLst>
              <a:ext uri="{FF2B5EF4-FFF2-40B4-BE49-F238E27FC236}">
                <a16:creationId xmlns:a16="http://schemas.microsoft.com/office/drawing/2014/main" id="{BACF06B0-4789-42AA-9146-EEBFD3E9A1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1756" y="2418080"/>
            <a:ext cx="4202739" cy="2876259"/>
          </a:xfrm>
          <a:prstGeom prst="rect">
            <a:avLst/>
          </a:prstGeom>
          <a:ln w="3175">
            <a:solidFill>
              <a:srgbClr val="232F3E"/>
            </a:solidFill>
          </a:ln>
          <a:effectLst>
            <a:outerShdw blurRad="88900" dist="38100" dir="2700000" algn="tl" rotWithShape="0">
              <a:prstClr val="black">
                <a:alpha val="21000"/>
              </a:prstClr>
            </a:outerShdw>
          </a:effectLst>
        </p:spPr>
      </p:pic>
      <p:grpSp>
        <p:nvGrpSpPr>
          <p:cNvPr id="18" name="Group 17">
            <a:extLst>
              <a:ext uri="{FF2B5EF4-FFF2-40B4-BE49-F238E27FC236}">
                <a16:creationId xmlns:a16="http://schemas.microsoft.com/office/drawing/2014/main" id="{A70AE649-0EDE-4E67-8C53-8D8A9941EE4B}"/>
              </a:ext>
            </a:extLst>
          </p:cNvPr>
          <p:cNvGrpSpPr/>
          <p:nvPr/>
        </p:nvGrpSpPr>
        <p:grpSpPr>
          <a:xfrm>
            <a:off x="7592617" y="2931373"/>
            <a:ext cx="4204580" cy="2879137"/>
            <a:chOff x="9111140" y="3517648"/>
            <a:chExt cx="5045496" cy="3454964"/>
          </a:xfrm>
          <a:solidFill>
            <a:schemeClr val="bg1"/>
          </a:solidFill>
        </p:grpSpPr>
        <p:sp>
          <p:nvSpPr>
            <p:cNvPr id="19" name="Rectangle 18">
              <a:extLst>
                <a:ext uri="{FF2B5EF4-FFF2-40B4-BE49-F238E27FC236}">
                  <a16:creationId xmlns:a16="http://schemas.microsoft.com/office/drawing/2014/main" id="{DF4999FF-4BDC-48A6-87AE-2AD0E8722CF9}"/>
                </a:ext>
              </a:extLst>
            </p:cNvPr>
            <p:cNvSpPr/>
            <p:nvPr/>
          </p:nvSpPr>
          <p:spPr>
            <a:xfrm>
              <a:off x="9111140" y="3517648"/>
              <a:ext cx="5045496" cy="3454964"/>
            </a:xfrm>
            <a:prstGeom prst="rect">
              <a:avLst/>
            </a:prstGeom>
            <a:grpFill/>
            <a:ln w="3175">
              <a:solidFill>
                <a:srgbClr val="232F3E"/>
              </a:solidFill>
            </a:ln>
            <a:effectLst>
              <a:outerShdw blurRad="88900" dist="38100" dir="2700000" algn="tl" rotWithShape="0">
                <a:prstClr val="black">
                  <a:alpha val="2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6">
                <a:defRPr/>
              </a:pPr>
              <a:endParaRPr lang="en-US" sz="2400" dirty="0">
                <a:solidFill>
                  <a:schemeClr val="tx1"/>
                </a:solidFill>
                <a:latin typeface="Amazon Ember"/>
              </a:endParaRPr>
            </a:p>
          </p:txBody>
        </p:sp>
        <p:pic>
          <p:nvPicPr>
            <p:cNvPr id="20" name="Picture 19">
              <a:extLst>
                <a:ext uri="{FF2B5EF4-FFF2-40B4-BE49-F238E27FC236}">
                  <a16:creationId xmlns:a16="http://schemas.microsoft.com/office/drawing/2014/main" id="{72A33026-5E62-4278-B0E4-E13ABB5BC48A}"/>
                </a:ext>
              </a:extLst>
            </p:cNvPr>
            <p:cNvPicPr>
              <a:picLocks noChangeAspect="1"/>
            </p:cNvPicPr>
            <p:nvPr/>
          </p:nvPicPr>
          <p:blipFill>
            <a:blip r:embed="rId5" cstate="screen">
              <a:alphaModFix amt="63000"/>
              <a:extLst>
                <a:ext uri="{28A0092B-C50C-407E-A947-70E740481C1C}">
                  <a14:useLocalDpi xmlns:a14="http://schemas.microsoft.com/office/drawing/2010/main"/>
                </a:ext>
              </a:extLst>
            </a:blip>
            <a:stretch>
              <a:fillRect/>
            </a:stretch>
          </p:blipFill>
          <p:spPr>
            <a:xfrm>
              <a:off x="9497191" y="4663281"/>
              <a:ext cx="4450708" cy="2202876"/>
            </a:xfrm>
            <a:prstGeom prst="rect">
              <a:avLst/>
            </a:prstGeom>
            <a:grpFill/>
          </p:spPr>
        </p:pic>
        <p:pic>
          <p:nvPicPr>
            <p:cNvPr id="21" name="Picture 20">
              <a:extLst>
                <a:ext uri="{FF2B5EF4-FFF2-40B4-BE49-F238E27FC236}">
                  <a16:creationId xmlns:a16="http://schemas.microsoft.com/office/drawing/2014/main" id="{A0DAA863-0937-4DAF-B177-3FC814C33F1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462485" y="3891866"/>
              <a:ext cx="1199013" cy="1037032"/>
            </a:xfrm>
            <a:prstGeom prst="rect">
              <a:avLst/>
            </a:prstGeom>
            <a:grpFill/>
          </p:spPr>
        </p:pic>
        <p:pic>
          <p:nvPicPr>
            <p:cNvPr id="22" name="Picture 21">
              <a:extLst>
                <a:ext uri="{FF2B5EF4-FFF2-40B4-BE49-F238E27FC236}">
                  <a16:creationId xmlns:a16="http://schemas.microsoft.com/office/drawing/2014/main" id="{05E835AB-0088-4463-9EAF-02378172C986}"/>
                </a:ext>
              </a:extLst>
            </p:cNvPr>
            <p:cNvPicPr>
              <a:picLocks noChangeAspect="1"/>
            </p:cNvPicPr>
            <p:nvPr/>
          </p:nvPicPr>
          <p:blipFill rotWithShape="1">
            <a:blip r:embed="rId7" cstate="screen">
              <a:alphaModFix amt="56000"/>
              <a:extLst>
                <a:ext uri="{28A0092B-C50C-407E-A947-70E740481C1C}">
                  <a14:useLocalDpi xmlns:a14="http://schemas.microsoft.com/office/drawing/2010/main"/>
                </a:ext>
              </a:extLst>
            </a:blip>
            <a:srcRect/>
            <a:stretch/>
          </p:blipFill>
          <p:spPr>
            <a:xfrm>
              <a:off x="9497190" y="3856809"/>
              <a:ext cx="2575539" cy="1511936"/>
            </a:xfrm>
            <a:prstGeom prst="rect">
              <a:avLst/>
            </a:prstGeom>
            <a:grpFill/>
          </p:spPr>
        </p:pic>
      </p:grpSp>
    </p:spTree>
    <p:extLst>
      <p:ext uri="{BB962C8B-B14F-4D97-AF65-F5344CB8AC3E}">
        <p14:creationId xmlns:p14="http://schemas.microsoft.com/office/powerpoint/2010/main" val="1136897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150"/>
          <a:stretch/>
        </p:blipFill>
        <p:spPr>
          <a:xfrm>
            <a:off x="793243" y="944562"/>
            <a:ext cx="10584180" cy="5235483"/>
          </a:xfrm>
          <a:prstGeom prst="rect">
            <a:avLst/>
          </a:prstGeom>
        </p:spPr>
      </p:pic>
      <p:sp>
        <p:nvSpPr>
          <p:cNvPr id="7" name="Title 1"/>
          <p:cNvSpPr>
            <a:spLocks noGrp="1"/>
          </p:cNvSpPr>
          <p:nvPr>
            <p:ph type="title"/>
          </p:nvPr>
        </p:nvSpPr>
        <p:spPr>
          <a:xfrm>
            <a:off x="472714" y="268297"/>
            <a:ext cx="10972800" cy="609601"/>
          </a:xfrm>
        </p:spPr>
        <p:txBody>
          <a:bodyPr>
            <a:normAutofit fontScale="90000"/>
          </a:bodyPr>
          <a:lstStyle/>
          <a:p>
            <a:pPr defTabSz="914340">
              <a:defRPr/>
            </a:pPr>
            <a:r>
              <a:rPr lang="en-US" dirty="0">
                <a:latin typeface="+mn-lt"/>
              </a:rPr>
              <a:t>Working Backwards Review</a:t>
            </a:r>
          </a:p>
        </p:txBody>
      </p:sp>
    </p:spTree>
    <p:extLst>
      <p:ext uri="{BB962C8B-B14F-4D97-AF65-F5344CB8AC3E}">
        <p14:creationId xmlns:p14="http://schemas.microsoft.com/office/powerpoint/2010/main" val="183713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7F7B46-6809-754C-AD71-4411DE487705}"/>
              </a:ext>
            </a:extLst>
          </p:cNvPr>
          <p:cNvSpPr>
            <a:spLocks noGrp="1"/>
          </p:cNvSpPr>
          <p:nvPr>
            <p:ph idx="1"/>
          </p:nvPr>
        </p:nvSpPr>
        <p:spPr>
          <a:xfrm>
            <a:off x="609600" y="761545"/>
            <a:ext cx="10972800" cy="4191000"/>
          </a:xfrm>
        </p:spPr>
        <p:txBody>
          <a:bodyPr anchor="ctr"/>
          <a:lstStyle/>
          <a:p>
            <a:pPr marL="0" indent="0" algn="ctr">
              <a:buNone/>
            </a:pPr>
            <a:r>
              <a:rPr lang="en-US" sz="4500" dirty="0"/>
              <a:t>Who is your customer?</a:t>
            </a:r>
          </a:p>
          <a:p>
            <a:pPr marL="0" indent="0" algn="ctr">
              <a:buNone/>
            </a:pPr>
            <a:r>
              <a:rPr lang="en-US" sz="4500" dirty="0"/>
              <a:t>How are you making life better for them?</a:t>
            </a:r>
          </a:p>
        </p:txBody>
      </p:sp>
    </p:spTree>
    <p:extLst>
      <p:ext uri="{BB962C8B-B14F-4D97-AF65-F5344CB8AC3E}">
        <p14:creationId xmlns:p14="http://schemas.microsoft.com/office/powerpoint/2010/main" val="2587604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448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A7CAB1-F09B-6540-8B3E-276A1CAE44B7}"/>
              </a:ext>
            </a:extLst>
          </p:cNvPr>
          <p:cNvSpPr txBox="1"/>
          <p:nvPr/>
        </p:nvSpPr>
        <p:spPr>
          <a:xfrm>
            <a:off x="5012977" y="1733301"/>
            <a:ext cx="6304931" cy="738664"/>
          </a:xfrm>
          <a:prstGeom prst="rect">
            <a:avLst/>
          </a:prstGeom>
          <a:noFill/>
        </p:spPr>
        <p:txBody>
          <a:bodyPr wrap="none" rtlCol="0">
            <a:spAutoFit/>
          </a:bodyPr>
          <a:lstStyle/>
          <a:p>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URL : https://</a:t>
            </a:r>
            <a:r>
              <a:rPr lang="en-US" sz="2400" dirty="0" err="1">
                <a:solidFill>
                  <a:schemeClr val="bg1"/>
                </a:solidFill>
                <a:latin typeface="Amazon Ember" panose="020B0603020204020204" pitchFamily="34" charset="0"/>
                <a:ea typeface="Amazon Ember" panose="020B0603020204020204" pitchFamily="34" charset="0"/>
                <a:cs typeface="Amazon Ember" panose="020B0603020204020204" pitchFamily="34" charset="0"/>
              </a:rPr>
              <a:t>eventbox.dev</a:t>
            </a:r>
            <a:r>
              <a:rPr lang="en-US" sz="24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/survey/BOIXJJZ</a:t>
            </a:r>
          </a:p>
          <a:p>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TextBox 4">
            <a:extLst>
              <a:ext uri="{FF2B5EF4-FFF2-40B4-BE49-F238E27FC236}">
                <a16:creationId xmlns:a16="http://schemas.microsoft.com/office/drawing/2014/main" id="{0CCCE98D-0BAA-8B49-A5A4-52637ADAFD29}"/>
              </a:ext>
            </a:extLst>
          </p:cNvPr>
          <p:cNvSpPr txBox="1"/>
          <p:nvPr/>
        </p:nvSpPr>
        <p:spPr>
          <a:xfrm>
            <a:off x="5012977" y="2977845"/>
            <a:ext cx="6285644" cy="707886"/>
          </a:xfrm>
          <a:prstGeom prst="rect">
            <a:avLst/>
          </a:prstGeom>
          <a:noFill/>
        </p:spPr>
        <p:txBody>
          <a:bodyPr wrap="square" rtlCol="0">
            <a:spAutoFit/>
          </a:bodyPr>
          <a:lstStyle/>
          <a:p>
            <a:r>
              <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Stephen Brozovich | Principal Evangelist | AWS</a:t>
            </a:r>
          </a:p>
          <a:p>
            <a:r>
              <a:rPr lang="en-US" sz="20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Email</a:t>
            </a:r>
            <a:r>
              <a:rPr lang="en-US" sz="2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 : sbroz@amazon.com</a:t>
            </a:r>
          </a:p>
        </p:txBody>
      </p:sp>
      <p:sp>
        <p:nvSpPr>
          <p:cNvPr id="6" name="TextBox 5">
            <a:extLst>
              <a:ext uri="{FF2B5EF4-FFF2-40B4-BE49-F238E27FC236}">
                <a16:creationId xmlns:a16="http://schemas.microsoft.com/office/drawing/2014/main" id="{9006F013-861E-954D-AB57-D4A4F02862E4}"/>
              </a:ext>
            </a:extLst>
          </p:cNvPr>
          <p:cNvSpPr txBox="1"/>
          <p:nvPr/>
        </p:nvSpPr>
        <p:spPr>
          <a:xfrm>
            <a:off x="256675" y="174552"/>
            <a:ext cx="4074694" cy="584775"/>
          </a:xfrm>
          <a:prstGeom prst="rect">
            <a:avLst/>
          </a:prstGeom>
          <a:noFill/>
        </p:spPr>
        <p:txBody>
          <a:bodyPr wrap="square" rtlCol="0">
            <a:spAutoFit/>
          </a:bodyPr>
          <a:lstStyle/>
          <a:p>
            <a:r>
              <a:rPr lang="en-US" sz="3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Feedback Please!</a:t>
            </a:r>
          </a:p>
        </p:txBody>
      </p:sp>
      <p:pic>
        <p:nvPicPr>
          <p:cNvPr id="7" name="Picture 6">
            <a:extLst>
              <a:ext uri="{FF2B5EF4-FFF2-40B4-BE49-F238E27FC236}">
                <a16:creationId xmlns:a16="http://schemas.microsoft.com/office/drawing/2014/main" id="{12A311F2-5769-2C49-B05B-D9ECB5A7A87D}"/>
              </a:ext>
            </a:extLst>
          </p:cNvPr>
          <p:cNvPicPr>
            <a:picLocks noChangeAspect="1"/>
          </p:cNvPicPr>
          <p:nvPr/>
        </p:nvPicPr>
        <p:blipFill>
          <a:blip r:embed="rId3"/>
          <a:stretch>
            <a:fillRect/>
          </a:stretch>
        </p:blipFill>
        <p:spPr>
          <a:xfrm>
            <a:off x="528407" y="1240220"/>
            <a:ext cx="4123129" cy="4123129"/>
          </a:xfrm>
          <a:prstGeom prst="rect">
            <a:avLst/>
          </a:prstGeom>
        </p:spPr>
      </p:pic>
    </p:spTree>
    <p:extLst>
      <p:ext uri="{BB962C8B-B14F-4D97-AF65-F5344CB8AC3E}">
        <p14:creationId xmlns:p14="http://schemas.microsoft.com/office/powerpoint/2010/main" val="3985215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61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el 4"/>
          <p:cNvSpPr txBox="1">
            <a:spLocks/>
          </p:cNvSpPr>
          <p:nvPr/>
        </p:nvSpPr>
        <p:spPr>
          <a:xfrm>
            <a:off x="799066" y="2288222"/>
            <a:ext cx="10510619" cy="1674483"/>
          </a:xfrm>
          <a:prstGeom prst="rect">
            <a:avLst/>
          </a:prstGeom>
        </p:spPr>
        <p:txBody>
          <a:bodyPr vert="horz" lIns="121920" tIns="60960" rIns="121920" bIns="60960" rtlCol="0" anchor="t">
            <a:noAutofit/>
          </a:bodyPr>
          <a:lstStyle>
            <a:lvl1pPr algn="l" defTabSz="457200" rtl="0" eaLnBrk="1" latinLnBrk="0" hangingPunct="1">
              <a:spcBef>
                <a:spcPct val="0"/>
              </a:spcBef>
              <a:buNone/>
              <a:defRPr sz="2800" b="0" i="0" kern="1200">
                <a:solidFill>
                  <a:srgbClr val="414042"/>
                </a:solidFill>
                <a:latin typeface="Amazon Ember Regular" charset="0"/>
                <a:ea typeface="+mj-ea"/>
                <a:cs typeface="Amazon Ember Regular" charset="0"/>
              </a:defRPr>
            </a:lvl1pPr>
          </a:lstStyle>
          <a:p>
            <a:pPr algn="ctr" defTabSz="609561">
              <a:spcBef>
                <a:spcPts val="3733"/>
              </a:spcBef>
              <a:defRPr/>
            </a:pPr>
            <a:r>
              <a:rPr lang="en-US" sz="3733" b="1" dirty="0">
                <a:solidFill>
                  <a:srgbClr val="FCB64C"/>
                </a:solidFill>
                <a:latin typeface="Amazon Ember Display" panose="020F0603020204020204" pitchFamily="34" charset="0"/>
                <a:ea typeface="Amazon Ember Display" panose="020F0603020204020204" pitchFamily="34" charset="0"/>
                <a:cs typeface="Amazon Ember Display" panose="020F0603020204020204" pitchFamily="34" charset="0"/>
              </a:rPr>
              <a:t>Our Mission</a:t>
            </a:r>
          </a:p>
          <a:p>
            <a:pPr algn="ctr" defTabSz="609561">
              <a:spcBef>
                <a:spcPts val="3733"/>
              </a:spcBef>
              <a:defRPr/>
            </a:pPr>
            <a:r>
              <a:rPr lang="en-US" sz="3733" dirty="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rPr>
              <a:t>to be Earth’s most</a:t>
            </a:r>
            <a:br>
              <a:rPr lang="en-US" sz="3733" dirty="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rPr>
            </a:br>
            <a:r>
              <a:rPr lang="en-US" sz="3733" dirty="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rPr>
              <a:t>customer-centric company</a:t>
            </a:r>
          </a:p>
        </p:txBody>
      </p:sp>
    </p:spTree>
    <p:extLst>
      <p:ext uri="{BB962C8B-B14F-4D97-AF65-F5344CB8AC3E}">
        <p14:creationId xmlns:p14="http://schemas.microsoft.com/office/powerpoint/2010/main" val="394804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793" y="2967335"/>
            <a:ext cx="8364415" cy="923330"/>
          </a:xfrm>
        </p:spPr>
        <p:txBody>
          <a:bodyPr/>
          <a:lstStyle/>
          <a:p>
            <a:r>
              <a:rPr lang="en-US" sz="6000" dirty="0">
                <a:latin typeface="+mj-lt"/>
              </a:rPr>
              <a:t>What is a Day 1 culture?</a:t>
            </a:r>
          </a:p>
        </p:txBody>
      </p:sp>
    </p:spTree>
    <p:extLst>
      <p:ext uri="{BB962C8B-B14F-4D97-AF65-F5344CB8AC3E}">
        <p14:creationId xmlns:p14="http://schemas.microsoft.com/office/powerpoint/2010/main" val="28574143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87209" y="1339362"/>
            <a:ext cx="17584" cy="4179278"/>
          </a:xfrm>
          <a:prstGeom prst="line">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20816" y="1928590"/>
            <a:ext cx="3262111" cy="3001143"/>
          </a:xfrm>
          <a:prstGeom prst="rect">
            <a:avLst/>
          </a:prstGeom>
          <a:noFill/>
        </p:spPr>
        <p:txBody>
          <a:bodyPr wrap="none" lIns="152400" tIns="121920" rIns="152400" bIns="121920" rtlCol="0">
            <a:spAutoFit/>
          </a:bodyPr>
          <a:lstStyle/>
          <a:p>
            <a:pPr>
              <a:lnSpc>
                <a:spcPct val="90000"/>
              </a:lnSpc>
              <a:spcAft>
                <a:spcPts val="1500"/>
              </a:spcAft>
            </a:pPr>
            <a:r>
              <a:rPr lang="en-US" sz="3667" dirty="0">
                <a:gradFill>
                  <a:gsLst>
                    <a:gs pos="2917">
                      <a:schemeClr val="tx1"/>
                    </a:gs>
                    <a:gs pos="30000">
                      <a:schemeClr val="tx1"/>
                    </a:gs>
                  </a:gsLst>
                  <a:lin ang="5400000" scaled="0"/>
                </a:gradFill>
              </a:rPr>
              <a:t>Day 1</a:t>
            </a:r>
          </a:p>
          <a:p>
            <a:pPr marL="380985" indent="-380985">
              <a:lnSpc>
                <a:spcPct val="90000"/>
              </a:lnSpc>
              <a:spcAft>
                <a:spcPts val="1500"/>
              </a:spcAft>
              <a:buFont typeface="Arial" panose="020B0604020202020204" pitchFamily="34" charset="0"/>
              <a:buChar char="•"/>
            </a:pPr>
            <a:r>
              <a:rPr lang="en-US" sz="2667" dirty="0">
                <a:gradFill>
                  <a:gsLst>
                    <a:gs pos="2917">
                      <a:schemeClr val="tx1"/>
                    </a:gs>
                    <a:gs pos="30000">
                      <a:schemeClr val="tx1"/>
                    </a:gs>
                  </a:gsLst>
                  <a:lin ang="5400000" scaled="0"/>
                </a:gradFill>
              </a:rPr>
              <a:t>Mission Focused</a:t>
            </a:r>
          </a:p>
          <a:p>
            <a:pPr marL="380985" indent="-380985">
              <a:lnSpc>
                <a:spcPct val="90000"/>
              </a:lnSpc>
              <a:spcAft>
                <a:spcPts val="1500"/>
              </a:spcAft>
              <a:buFont typeface="Arial" panose="020B0604020202020204" pitchFamily="34" charset="0"/>
              <a:buChar char="•"/>
            </a:pPr>
            <a:r>
              <a:rPr lang="en-US" sz="2667" dirty="0">
                <a:gradFill>
                  <a:gsLst>
                    <a:gs pos="2917">
                      <a:schemeClr val="tx1"/>
                    </a:gs>
                    <a:gs pos="30000">
                      <a:schemeClr val="tx1"/>
                    </a:gs>
                  </a:gsLst>
                  <a:lin ang="5400000" scaled="0"/>
                </a:gradFill>
              </a:rPr>
              <a:t>Agile</a:t>
            </a:r>
          </a:p>
          <a:p>
            <a:pPr marL="380985" indent="-380985">
              <a:lnSpc>
                <a:spcPct val="90000"/>
              </a:lnSpc>
              <a:spcAft>
                <a:spcPts val="1500"/>
              </a:spcAft>
              <a:buFont typeface="Arial" panose="020B0604020202020204" pitchFamily="34" charset="0"/>
              <a:buChar char="•"/>
            </a:pPr>
            <a:r>
              <a:rPr lang="en-US" sz="2667" dirty="0">
                <a:gradFill>
                  <a:gsLst>
                    <a:gs pos="2917">
                      <a:schemeClr val="tx1"/>
                    </a:gs>
                    <a:gs pos="30000">
                      <a:schemeClr val="tx1"/>
                    </a:gs>
                  </a:gsLst>
                  <a:lin ang="5400000" scaled="0"/>
                </a:gradFill>
              </a:rPr>
              <a:t>Experimental</a:t>
            </a:r>
          </a:p>
          <a:p>
            <a:pPr marL="380985" indent="-380985">
              <a:lnSpc>
                <a:spcPct val="90000"/>
              </a:lnSpc>
              <a:spcAft>
                <a:spcPts val="1500"/>
              </a:spcAft>
              <a:buFont typeface="Arial" panose="020B0604020202020204" pitchFamily="34" charset="0"/>
              <a:buChar char="•"/>
            </a:pPr>
            <a:r>
              <a:rPr lang="en-US" sz="2667" dirty="0">
                <a:gradFill>
                  <a:gsLst>
                    <a:gs pos="2917">
                      <a:schemeClr val="tx1"/>
                    </a:gs>
                    <a:gs pos="30000">
                      <a:schemeClr val="tx1"/>
                    </a:gs>
                  </a:gsLst>
                  <a:lin ang="5400000" scaled="0"/>
                </a:gradFill>
              </a:rPr>
              <a:t>Disruptive</a:t>
            </a:r>
          </a:p>
        </p:txBody>
      </p:sp>
      <p:sp>
        <p:nvSpPr>
          <p:cNvPr id="7" name="TextBox 6"/>
          <p:cNvSpPr txBox="1"/>
          <p:nvPr/>
        </p:nvSpPr>
        <p:spPr>
          <a:xfrm>
            <a:off x="6744677" y="1928590"/>
            <a:ext cx="3489738" cy="3001143"/>
          </a:xfrm>
          <a:prstGeom prst="rect">
            <a:avLst/>
          </a:prstGeom>
          <a:noFill/>
        </p:spPr>
        <p:txBody>
          <a:bodyPr wrap="none" lIns="152400" tIns="121920" rIns="152400" bIns="121920" rtlCol="0">
            <a:spAutoFit/>
          </a:bodyPr>
          <a:lstStyle/>
          <a:p>
            <a:pPr>
              <a:lnSpc>
                <a:spcPct val="90000"/>
              </a:lnSpc>
              <a:spcAft>
                <a:spcPts val="1500"/>
              </a:spcAft>
            </a:pPr>
            <a:r>
              <a:rPr lang="en-US" sz="3667" dirty="0">
                <a:gradFill>
                  <a:gsLst>
                    <a:gs pos="2917">
                      <a:schemeClr val="tx1"/>
                    </a:gs>
                    <a:gs pos="30000">
                      <a:schemeClr val="tx1"/>
                    </a:gs>
                  </a:gsLst>
                  <a:lin ang="5400000" scaled="0"/>
                </a:gradFill>
              </a:rPr>
              <a:t>Day 2</a:t>
            </a:r>
          </a:p>
          <a:p>
            <a:pPr marL="380985" indent="-380985">
              <a:lnSpc>
                <a:spcPct val="90000"/>
              </a:lnSpc>
              <a:spcAft>
                <a:spcPts val="1500"/>
              </a:spcAft>
              <a:buFont typeface="Arial" panose="020B0604020202020204" pitchFamily="34" charset="0"/>
              <a:buChar char="•"/>
            </a:pPr>
            <a:r>
              <a:rPr lang="en-US" sz="2667" dirty="0">
                <a:gradFill>
                  <a:gsLst>
                    <a:gs pos="2917">
                      <a:schemeClr val="tx1"/>
                    </a:gs>
                    <a:gs pos="30000">
                      <a:schemeClr val="tx1"/>
                    </a:gs>
                  </a:gsLst>
                  <a:lin ang="5400000" scaled="0"/>
                </a:gradFill>
              </a:rPr>
              <a:t>Internally Focused</a:t>
            </a:r>
          </a:p>
          <a:p>
            <a:pPr marL="380985" indent="-380985">
              <a:lnSpc>
                <a:spcPct val="90000"/>
              </a:lnSpc>
              <a:spcAft>
                <a:spcPts val="1500"/>
              </a:spcAft>
              <a:buFont typeface="Arial" panose="020B0604020202020204" pitchFamily="34" charset="0"/>
              <a:buChar char="•"/>
            </a:pPr>
            <a:r>
              <a:rPr lang="en-US" sz="2667" dirty="0">
                <a:gradFill>
                  <a:gsLst>
                    <a:gs pos="2917">
                      <a:schemeClr val="tx1"/>
                    </a:gs>
                    <a:gs pos="30000">
                      <a:schemeClr val="tx1"/>
                    </a:gs>
                  </a:gsLst>
                  <a:lin ang="5400000" scaled="0"/>
                </a:gradFill>
              </a:rPr>
              <a:t>Deliberate</a:t>
            </a:r>
          </a:p>
          <a:p>
            <a:pPr marL="380985" indent="-380985">
              <a:lnSpc>
                <a:spcPct val="90000"/>
              </a:lnSpc>
              <a:spcAft>
                <a:spcPts val="1500"/>
              </a:spcAft>
              <a:buFont typeface="Arial" panose="020B0604020202020204" pitchFamily="34" charset="0"/>
              <a:buChar char="•"/>
            </a:pPr>
            <a:r>
              <a:rPr lang="en-US" sz="2667" dirty="0">
                <a:gradFill>
                  <a:gsLst>
                    <a:gs pos="2917">
                      <a:schemeClr val="tx1"/>
                    </a:gs>
                    <a:gs pos="30000">
                      <a:schemeClr val="tx1"/>
                    </a:gs>
                  </a:gsLst>
                  <a:lin ang="5400000" scaled="0"/>
                </a:gradFill>
              </a:rPr>
              <a:t>Risk Averse</a:t>
            </a:r>
          </a:p>
          <a:p>
            <a:pPr marL="380985" indent="-380985">
              <a:lnSpc>
                <a:spcPct val="90000"/>
              </a:lnSpc>
              <a:spcAft>
                <a:spcPts val="1500"/>
              </a:spcAft>
              <a:buFont typeface="Arial" panose="020B0604020202020204" pitchFamily="34" charset="0"/>
              <a:buChar char="•"/>
            </a:pPr>
            <a:r>
              <a:rPr lang="en-US" sz="2667" dirty="0">
                <a:gradFill>
                  <a:gsLst>
                    <a:gs pos="2917">
                      <a:schemeClr val="tx1"/>
                    </a:gs>
                    <a:gs pos="30000">
                      <a:schemeClr val="tx1"/>
                    </a:gs>
                  </a:gsLst>
                  <a:lin ang="5400000" scaled="0"/>
                </a:gradFill>
              </a:rPr>
              <a:t>Protective</a:t>
            </a:r>
          </a:p>
        </p:txBody>
      </p:sp>
    </p:spTree>
    <p:extLst>
      <p:ext uri="{BB962C8B-B14F-4D97-AF65-F5344CB8AC3E}">
        <p14:creationId xmlns:p14="http://schemas.microsoft.com/office/powerpoint/2010/main" val="3311522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462" y="2551837"/>
            <a:ext cx="8567078" cy="1754326"/>
          </a:xfrm>
        </p:spPr>
        <p:txBody>
          <a:bodyPr/>
          <a:lstStyle/>
          <a:p>
            <a:pPr algn="ctr"/>
            <a:r>
              <a:rPr lang="en-US" sz="6000" dirty="0">
                <a:latin typeface="+mj-lt"/>
              </a:rPr>
              <a:t>What are the warning signs of a Day 2 culture?</a:t>
            </a:r>
          </a:p>
        </p:txBody>
      </p:sp>
    </p:spTree>
    <p:extLst>
      <p:ext uri="{BB962C8B-B14F-4D97-AF65-F5344CB8AC3E}">
        <p14:creationId xmlns:p14="http://schemas.microsoft.com/office/powerpoint/2010/main" val="21749683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18534" y="1210777"/>
            <a:ext cx="5330332" cy="4903644"/>
          </a:xfrm>
        </p:spPr>
      </p:pic>
      <p:sp>
        <p:nvSpPr>
          <p:cNvPr id="4" name="Title 3"/>
          <p:cNvSpPr>
            <a:spLocks noGrp="1"/>
          </p:cNvSpPr>
          <p:nvPr>
            <p:ph type="title"/>
          </p:nvPr>
        </p:nvSpPr>
        <p:spPr/>
        <p:txBody>
          <a:bodyPr/>
          <a:lstStyle/>
          <a:p>
            <a:r>
              <a:rPr lang="en-US" sz="3333" dirty="0">
                <a:latin typeface="+mj-lt"/>
              </a:rPr>
              <a:t>Day 2: Focused on process, not customer outcomes</a:t>
            </a:r>
          </a:p>
        </p:txBody>
      </p:sp>
      <p:grpSp>
        <p:nvGrpSpPr>
          <p:cNvPr id="5" name="Group 4"/>
          <p:cNvGrpSpPr/>
          <p:nvPr/>
        </p:nvGrpSpPr>
        <p:grpSpPr>
          <a:xfrm>
            <a:off x="7027232" y="1210778"/>
            <a:ext cx="4409244" cy="4951995"/>
            <a:chOff x="8742779" y="1882300"/>
            <a:chExt cx="5291093" cy="5942394"/>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42779" y="1882300"/>
              <a:ext cx="2675183" cy="2964585"/>
            </a:xfrm>
            <a:prstGeom prst="rect">
              <a:avLst/>
            </a:prstGeom>
            <a:ln>
              <a:noFill/>
            </a:ln>
          </p:spPr>
        </p:pic>
        <p:pic>
          <p:nvPicPr>
            <p:cNvPr id="7" name="Picture 6">
              <a:extLst>
                <a:ext uri="{FF2B5EF4-FFF2-40B4-BE49-F238E27FC236}">
                  <a16:creationId xmlns:a16="http://schemas.microsoft.com/office/drawing/2014/main" id="{3898A4C6-18E8-C14F-8834-AFD9EDB94C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18635" y="1882300"/>
              <a:ext cx="2607004" cy="2964586"/>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760023" y="4846886"/>
              <a:ext cx="2696871" cy="2977808"/>
            </a:xfrm>
            <a:prstGeom prst="rect">
              <a:avLst/>
            </a:prstGeom>
            <a:ln>
              <a:noFill/>
            </a:ln>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40675" y="4846886"/>
              <a:ext cx="2593197" cy="2921832"/>
            </a:xfrm>
            <a:prstGeom prst="rect">
              <a:avLst/>
            </a:prstGeom>
            <a:ln>
              <a:noFill/>
            </a:ln>
          </p:spPr>
        </p:pic>
      </p:grpSp>
      <p:sp>
        <p:nvSpPr>
          <p:cNvPr id="3" name="TextBox 2"/>
          <p:cNvSpPr txBox="1"/>
          <p:nvPr/>
        </p:nvSpPr>
        <p:spPr>
          <a:xfrm>
            <a:off x="5982655" y="3246531"/>
            <a:ext cx="896418" cy="869469"/>
          </a:xfrm>
          <a:prstGeom prst="rect">
            <a:avLst/>
          </a:prstGeom>
          <a:noFill/>
        </p:spPr>
        <p:txBody>
          <a:bodyPr wrap="square" lIns="152400" tIns="121920" rIns="152400" bIns="121920" rtlCol="0">
            <a:spAutoFit/>
          </a:bodyPr>
          <a:lstStyle/>
          <a:p>
            <a:pPr>
              <a:lnSpc>
                <a:spcPct val="90000"/>
              </a:lnSpc>
              <a:spcAft>
                <a:spcPts val="1500"/>
              </a:spcAft>
            </a:pPr>
            <a:r>
              <a:rPr lang="en-US" sz="4500" dirty="0">
                <a:gradFill>
                  <a:gsLst>
                    <a:gs pos="2917">
                      <a:schemeClr val="tx1"/>
                    </a:gs>
                    <a:gs pos="30000">
                      <a:schemeClr val="tx1"/>
                    </a:gs>
                  </a:gsLst>
                  <a:lin ang="5400000" scaled="0"/>
                </a:gradFill>
              </a:rPr>
              <a:t>vs</a:t>
            </a:r>
            <a:endParaRPr lang="en-US" sz="2667" dirty="0">
              <a:gradFill>
                <a:gsLst>
                  <a:gs pos="2917">
                    <a:schemeClr val="tx1"/>
                  </a:gs>
                  <a:gs pos="30000">
                    <a:schemeClr val="tx1"/>
                  </a:gs>
                </a:gsLst>
                <a:lin ang="5400000" scaled="0"/>
              </a:gradFill>
            </a:endParaRPr>
          </a:p>
        </p:txBody>
      </p:sp>
      <p:sp>
        <p:nvSpPr>
          <p:cNvPr id="9" name="Rectangle 8"/>
          <p:cNvSpPr/>
          <p:nvPr/>
        </p:nvSpPr>
        <p:spPr>
          <a:xfrm>
            <a:off x="6883799" y="6116126"/>
            <a:ext cx="2753261" cy="223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Tree>
    <p:extLst>
      <p:ext uri="{BB962C8B-B14F-4D97-AF65-F5344CB8AC3E}">
        <p14:creationId xmlns:p14="http://schemas.microsoft.com/office/powerpoint/2010/main" val="4843789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605" y="324980"/>
            <a:ext cx="11652356" cy="688901"/>
          </a:xfrm>
        </p:spPr>
        <p:txBody>
          <a:bodyPr>
            <a:normAutofit fontScale="90000"/>
          </a:bodyPr>
          <a:lstStyle/>
          <a:p>
            <a:r>
              <a:rPr lang="en-US" sz="3333" dirty="0">
                <a:latin typeface="+mj-lt"/>
              </a:rPr>
              <a:t>Day 2: Focus on short-term measureable results </a:t>
            </a:r>
            <a:br>
              <a:rPr lang="en-US" sz="3333" dirty="0">
                <a:latin typeface="+mj-lt"/>
              </a:rPr>
            </a:br>
            <a:r>
              <a:rPr lang="en-US" sz="3333" dirty="0">
                <a:latin typeface="+mj-lt"/>
              </a:rPr>
              <a:t>            vs. long term customer delight</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5192" y="1464734"/>
            <a:ext cx="5311591" cy="4761609"/>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128"/>
          <a:stretch/>
        </p:blipFill>
        <p:spPr>
          <a:xfrm>
            <a:off x="6096784" y="1464733"/>
            <a:ext cx="5310025" cy="4761609"/>
          </a:xfrm>
          <a:prstGeom prst="rect">
            <a:avLst/>
          </a:prstGeom>
        </p:spPr>
      </p:pic>
      <p:sp>
        <p:nvSpPr>
          <p:cNvPr id="12" name="TextBox 11"/>
          <p:cNvSpPr txBox="1"/>
          <p:nvPr/>
        </p:nvSpPr>
        <p:spPr>
          <a:xfrm>
            <a:off x="5648574" y="3253396"/>
            <a:ext cx="896418" cy="869469"/>
          </a:xfrm>
          <a:prstGeom prst="rect">
            <a:avLst/>
          </a:prstGeom>
          <a:solidFill>
            <a:schemeClr val="bg1"/>
          </a:solidFill>
        </p:spPr>
        <p:txBody>
          <a:bodyPr wrap="square" lIns="152400" tIns="121920" rIns="152400" bIns="121920" rtlCol="0">
            <a:spAutoFit/>
          </a:bodyPr>
          <a:lstStyle/>
          <a:p>
            <a:pPr>
              <a:lnSpc>
                <a:spcPct val="90000"/>
              </a:lnSpc>
              <a:spcAft>
                <a:spcPts val="1500"/>
              </a:spcAft>
            </a:pPr>
            <a:r>
              <a:rPr lang="en-US" sz="4500" dirty="0">
                <a:gradFill>
                  <a:gsLst>
                    <a:gs pos="2917">
                      <a:schemeClr val="tx1"/>
                    </a:gs>
                    <a:gs pos="30000">
                      <a:schemeClr val="tx1"/>
                    </a:gs>
                  </a:gsLst>
                  <a:lin ang="5400000" scaled="0"/>
                </a:gradFill>
              </a:rPr>
              <a:t>vs</a:t>
            </a:r>
            <a:endParaRPr lang="en-US" sz="2667"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0721571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3493d9-1e33-4c41-8e39-391f8de1a481">
      <Terms xmlns="http://schemas.microsoft.com/office/infopath/2007/PartnerControls"/>
    </lcf76f155ced4ddcb4097134ff3c332f>
    <TaxCatchAll xmlns="0a71824d-7dd7-4cf2-9af7-10db0ac3c3a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097DF95828FE4AB0C3487BFB58E93A" ma:contentTypeVersion="16" ma:contentTypeDescription="Create a new document." ma:contentTypeScope="" ma:versionID="15f00d010846a101d841390187a9810b">
  <xsd:schema xmlns:xsd="http://www.w3.org/2001/XMLSchema" xmlns:xs="http://www.w3.org/2001/XMLSchema" xmlns:p="http://schemas.microsoft.com/office/2006/metadata/properties" xmlns:ns2="9a3493d9-1e33-4c41-8e39-391f8de1a481" xmlns:ns3="0a71824d-7dd7-4cf2-9af7-10db0ac3c3a7" targetNamespace="http://schemas.microsoft.com/office/2006/metadata/properties" ma:root="true" ma:fieldsID="c9d36681d6477a215a75840282536303" ns2:_="" ns3:_="">
    <xsd:import namespace="9a3493d9-1e33-4c41-8e39-391f8de1a481"/>
    <xsd:import namespace="0a71824d-7dd7-4cf2-9af7-10db0ac3c3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493d9-1e33-4c41-8e39-391f8de1a4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584a849-6425-41be-9232-c7b67993d17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71824d-7dd7-4cf2-9af7-10db0ac3c3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ca9ee81-b800-48bd-89e8-be9f5f5857e8}" ma:internalName="TaxCatchAll" ma:showField="CatchAllData" ma:web="0a71824d-7dd7-4cf2-9af7-10db0ac3c3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12C465-C417-43E7-973C-D0FA2B69D4DB}">
  <ds:schemaRefs>
    <ds:schemaRef ds:uri="http://purl.org/dc/terms/"/>
    <ds:schemaRef ds:uri="25a7f418-6399-491c-a4ad-343cbbee3cf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5e17363-853d-4f83-a6f9-b45f614764e6"/>
    <ds:schemaRef ds:uri="a96d0ad3-f31c-4017-8092-55e06ba634b9"/>
    <ds:schemaRef ds:uri="http://www.w3.org/XML/1998/namespace"/>
    <ds:schemaRef ds:uri="http://purl.org/dc/dcmitype/"/>
  </ds:schemaRefs>
</ds:datastoreItem>
</file>

<file path=customXml/itemProps2.xml><?xml version="1.0" encoding="utf-8"?>
<ds:datastoreItem xmlns:ds="http://schemas.openxmlformats.org/officeDocument/2006/customXml" ds:itemID="{FAA19211-94B2-4692-B9AD-476B128A1A2C}"/>
</file>

<file path=customXml/itemProps3.xml><?xml version="1.0" encoding="utf-8"?>
<ds:datastoreItem xmlns:ds="http://schemas.openxmlformats.org/officeDocument/2006/customXml" ds:itemID="{EC3D16E8-21C5-46C9-B82C-1ED566963A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1119</TotalTime>
  <Words>3357</Words>
  <Application>Microsoft Office PowerPoint</Application>
  <PresentationFormat>Widescreen</PresentationFormat>
  <Paragraphs>196</Paragraphs>
  <Slides>38</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Amazon Ember</vt:lpstr>
      <vt:lpstr>Amazon Ember Display</vt:lpstr>
      <vt:lpstr>Amazon Ember Heavy</vt:lpstr>
      <vt:lpstr>Amazon Ember Light</vt:lpstr>
      <vt:lpstr>Amazon Ember Regular</vt:lpstr>
      <vt:lpstr>Arial</vt:lpstr>
      <vt:lpstr>Arial Bold</vt:lpstr>
      <vt:lpstr>Calibri</vt:lpstr>
      <vt:lpstr>Segoe UI</vt:lpstr>
      <vt:lpstr>Times New Roman</vt:lpstr>
      <vt:lpstr>Wingdings</vt:lpstr>
      <vt:lpstr>Office Theme</vt:lpstr>
      <vt:lpstr>It’s Always Day 1</vt:lpstr>
      <vt:lpstr>PowerPoint Presentation</vt:lpstr>
      <vt:lpstr>PowerPoint Presentation</vt:lpstr>
      <vt:lpstr>PowerPoint Presentation</vt:lpstr>
      <vt:lpstr>What is a Day 1 culture?</vt:lpstr>
      <vt:lpstr>PowerPoint Presentation</vt:lpstr>
      <vt:lpstr>What are the warning signs of a Day 2 culture?</vt:lpstr>
      <vt:lpstr>Day 2: Focused on process, not customer outcomes</vt:lpstr>
      <vt:lpstr>Day 2: Focus on short-term measureable results              vs. long term customer delight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Leadership Principles</vt:lpstr>
      <vt:lpstr>Customer Obsession</vt:lpstr>
      <vt:lpstr>Start with the customer</vt:lpstr>
      <vt:lpstr>Work Backwards</vt:lpstr>
      <vt:lpstr>Work vigorously to earn and keep customer trust</vt:lpstr>
      <vt:lpstr>Competitor aware, customer obsessed!</vt:lpstr>
      <vt:lpstr>Ownership</vt:lpstr>
      <vt:lpstr>Be an owner</vt:lpstr>
      <vt:lpstr>Think long term</vt:lpstr>
      <vt:lpstr>Act on behalf of the entire company</vt:lpstr>
      <vt:lpstr>Never say, “That’s not my job”</vt:lpstr>
      <vt:lpstr>Invent and Simplify</vt:lpstr>
      <vt:lpstr>PowerPoint Presentation</vt:lpstr>
      <vt:lpstr>PowerPoint Presentation</vt:lpstr>
      <vt:lpstr>PowerPoint Presentation</vt:lpstr>
      <vt:lpstr>Working Backwards  is a process</vt:lpstr>
      <vt:lpstr>Working Backwards PR/FAQ</vt:lpstr>
      <vt:lpstr>Working Backwards Review</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dc:title>
  <dc:creator>Minh Nguyễn</dc:creator>
  <cp:lastModifiedBy>Brozovich, Stephen</cp:lastModifiedBy>
  <cp:revision>43</cp:revision>
  <dcterms:created xsi:type="dcterms:W3CDTF">2022-06-13T02:11:09Z</dcterms:created>
  <dcterms:modified xsi:type="dcterms:W3CDTF">2022-07-22T23:12:16Z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0x01010015097DF95828FE4AB0C3487BFB58E93A</vt:lpwstr>
  </property>
</Properties>
</file>